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1" r:id="rId5"/>
    <p:sldId id="260" r:id="rId6"/>
    <p:sldId id="282" r:id="rId7"/>
    <p:sldId id="283" r:id="rId8"/>
    <p:sldId id="284" r:id="rId9"/>
    <p:sldId id="285" r:id="rId10"/>
    <p:sldId id="278" r:id="rId11"/>
    <p:sldId id="279" r:id="rId12"/>
    <p:sldId id="280" r:id="rId13"/>
    <p:sldId id="281" r:id="rId14"/>
    <p:sldId id="274" r:id="rId15"/>
    <p:sldId id="275" r:id="rId16"/>
    <p:sldId id="276" r:id="rId17"/>
    <p:sldId id="277" r:id="rId18"/>
    <p:sldId id="270" r:id="rId19"/>
    <p:sldId id="271" r:id="rId20"/>
    <p:sldId id="272" r:id="rId21"/>
    <p:sldId id="273" r:id="rId22"/>
    <p:sldId id="266" r:id="rId23"/>
    <p:sldId id="267" r:id="rId24"/>
    <p:sldId id="268" r:id="rId25"/>
    <p:sldId id="269" r:id="rId26"/>
    <p:sldId id="262" r:id="rId27"/>
    <p:sldId id="291" r:id="rId28"/>
    <p:sldId id="292" r:id="rId29"/>
    <p:sldId id="293" r:id="rId30"/>
    <p:sldId id="294" r:id="rId31"/>
    <p:sldId id="295" r:id="rId32"/>
    <p:sldId id="286" r:id="rId33"/>
    <p:sldId id="287" r:id="rId34"/>
    <p:sldId id="288" r:id="rId35"/>
    <p:sldId id="289" r:id="rId36"/>
    <p:sldId id="290" r:id="rId37"/>
    <p:sldId id="263" r:id="rId38"/>
    <p:sldId id="264" r:id="rId39"/>
    <p:sldId id="265"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11E92B7-541E-4A2F-89AC-9103D574ED57}" type="datetimeFigureOut">
              <a:rPr lang="en-US" smtClean="0"/>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EFB613-9E63-4B1C-8BDB-3972542B2094}" type="slidenum">
              <a:rPr lang="en-US" smtClean="0"/>
              <a:t>‹#›</a:t>
            </a:fld>
            <a:endParaRPr lang="en-US"/>
          </a:p>
        </p:txBody>
      </p:sp>
    </p:spTree>
    <p:extLst>
      <p:ext uri="{BB962C8B-B14F-4D97-AF65-F5344CB8AC3E}">
        <p14:creationId xmlns:p14="http://schemas.microsoft.com/office/powerpoint/2010/main" val="812019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1E92B7-541E-4A2F-89AC-9103D574ED57}" type="datetimeFigureOut">
              <a:rPr lang="en-US" smtClean="0"/>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EFB613-9E63-4B1C-8BDB-3972542B2094}" type="slidenum">
              <a:rPr lang="en-US" smtClean="0"/>
              <a:t>‹#›</a:t>
            </a:fld>
            <a:endParaRPr lang="en-US"/>
          </a:p>
        </p:txBody>
      </p:sp>
    </p:spTree>
    <p:extLst>
      <p:ext uri="{BB962C8B-B14F-4D97-AF65-F5344CB8AC3E}">
        <p14:creationId xmlns:p14="http://schemas.microsoft.com/office/powerpoint/2010/main" val="1745351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1E92B7-541E-4A2F-89AC-9103D574ED57}" type="datetimeFigureOut">
              <a:rPr lang="en-US" smtClean="0"/>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EFB613-9E63-4B1C-8BDB-3972542B2094}" type="slidenum">
              <a:rPr lang="en-US" smtClean="0"/>
              <a:t>‹#›</a:t>
            </a:fld>
            <a:endParaRPr lang="en-US"/>
          </a:p>
        </p:txBody>
      </p:sp>
    </p:spTree>
    <p:extLst>
      <p:ext uri="{BB962C8B-B14F-4D97-AF65-F5344CB8AC3E}">
        <p14:creationId xmlns:p14="http://schemas.microsoft.com/office/powerpoint/2010/main" val="4213640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1E92B7-541E-4A2F-89AC-9103D574ED57}" type="datetimeFigureOut">
              <a:rPr lang="en-US" smtClean="0"/>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EFB613-9E63-4B1C-8BDB-3972542B2094}" type="slidenum">
              <a:rPr lang="en-US" smtClean="0"/>
              <a:t>‹#›</a:t>
            </a:fld>
            <a:endParaRPr lang="en-US"/>
          </a:p>
        </p:txBody>
      </p:sp>
    </p:spTree>
    <p:extLst>
      <p:ext uri="{BB962C8B-B14F-4D97-AF65-F5344CB8AC3E}">
        <p14:creationId xmlns:p14="http://schemas.microsoft.com/office/powerpoint/2010/main" val="4228039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1E92B7-541E-4A2F-89AC-9103D574ED57}" type="datetimeFigureOut">
              <a:rPr lang="en-US" smtClean="0"/>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EFB613-9E63-4B1C-8BDB-3972542B2094}" type="slidenum">
              <a:rPr lang="en-US" smtClean="0"/>
              <a:t>‹#›</a:t>
            </a:fld>
            <a:endParaRPr lang="en-US"/>
          </a:p>
        </p:txBody>
      </p:sp>
    </p:spTree>
    <p:extLst>
      <p:ext uri="{BB962C8B-B14F-4D97-AF65-F5344CB8AC3E}">
        <p14:creationId xmlns:p14="http://schemas.microsoft.com/office/powerpoint/2010/main" val="1200599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11E92B7-541E-4A2F-89AC-9103D574ED57}" type="datetimeFigureOut">
              <a:rPr lang="en-US" smtClean="0"/>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EFB613-9E63-4B1C-8BDB-3972542B2094}" type="slidenum">
              <a:rPr lang="en-US" smtClean="0"/>
              <a:t>‹#›</a:t>
            </a:fld>
            <a:endParaRPr lang="en-US"/>
          </a:p>
        </p:txBody>
      </p:sp>
    </p:spTree>
    <p:extLst>
      <p:ext uri="{BB962C8B-B14F-4D97-AF65-F5344CB8AC3E}">
        <p14:creationId xmlns:p14="http://schemas.microsoft.com/office/powerpoint/2010/main" val="1674650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11E92B7-541E-4A2F-89AC-9103D574ED57}" type="datetimeFigureOut">
              <a:rPr lang="en-US" smtClean="0"/>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EFB613-9E63-4B1C-8BDB-3972542B2094}" type="slidenum">
              <a:rPr lang="en-US" smtClean="0"/>
              <a:t>‹#›</a:t>
            </a:fld>
            <a:endParaRPr lang="en-US"/>
          </a:p>
        </p:txBody>
      </p:sp>
    </p:spTree>
    <p:extLst>
      <p:ext uri="{BB962C8B-B14F-4D97-AF65-F5344CB8AC3E}">
        <p14:creationId xmlns:p14="http://schemas.microsoft.com/office/powerpoint/2010/main" val="3765430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11E92B7-541E-4A2F-89AC-9103D574ED57}" type="datetimeFigureOut">
              <a:rPr lang="en-US" smtClean="0"/>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EFB613-9E63-4B1C-8BDB-3972542B2094}" type="slidenum">
              <a:rPr lang="en-US" smtClean="0"/>
              <a:t>‹#›</a:t>
            </a:fld>
            <a:endParaRPr lang="en-US"/>
          </a:p>
        </p:txBody>
      </p:sp>
    </p:spTree>
    <p:extLst>
      <p:ext uri="{BB962C8B-B14F-4D97-AF65-F5344CB8AC3E}">
        <p14:creationId xmlns:p14="http://schemas.microsoft.com/office/powerpoint/2010/main" val="128668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1E92B7-541E-4A2F-89AC-9103D574ED57}" type="datetimeFigureOut">
              <a:rPr lang="en-US" smtClean="0"/>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EFB613-9E63-4B1C-8BDB-3972542B2094}" type="slidenum">
              <a:rPr lang="en-US" smtClean="0"/>
              <a:t>‹#›</a:t>
            </a:fld>
            <a:endParaRPr lang="en-US"/>
          </a:p>
        </p:txBody>
      </p:sp>
    </p:spTree>
    <p:extLst>
      <p:ext uri="{BB962C8B-B14F-4D97-AF65-F5344CB8AC3E}">
        <p14:creationId xmlns:p14="http://schemas.microsoft.com/office/powerpoint/2010/main" val="449854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1E92B7-541E-4A2F-89AC-9103D574ED57}" type="datetimeFigureOut">
              <a:rPr lang="en-US" smtClean="0"/>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EFB613-9E63-4B1C-8BDB-3972542B2094}" type="slidenum">
              <a:rPr lang="en-US" smtClean="0"/>
              <a:t>‹#›</a:t>
            </a:fld>
            <a:endParaRPr lang="en-US"/>
          </a:p>
        </p:txBody>
      </p:sp>
    </p:spTree>
    <p:extLst>
      <p:ext uri="{BB962C8B-B14F-4D97-AF65-F5344CB8AC3E}">
        <p14:creationId xmlns:p14="http://schemas.microsoft.com/office/powerpoint/2010/main" val="2288085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1E92B7-541E-4A2F-89AC-9103D574ED57}" type="datetimeFigureOut">
              <a:rPr lang="en-US" smtClean="0"/>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EFB613-9E63-4B1C-8BDB-3972542B2094}" type="slidenum">
              <a:rPr lang="en-US" smtClean="0"/>
              <a:t>‹#›</a:t>
            </a:fld>
            <a:endParaRPr lang="en-US"/>
          </a:p>
        </p:txBody>
      </p:sp>
    </p:spTree>
    <p:extLst>
      <p:ext uri="{BB962C8B-B14F-4D97-AF65-F5344CB8AC3E}">
        <p14:creationId xmlns:p14="http://schemas.microsoft.com/office/powerpoint/2010/main" val="2783479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1E92B7-541E-4A2F-89AC-9103D574ED57}" type="datetimeFigureOut">
              <a:rPr lang="en-US" smtClean="0"/>
              <a:t>3/27/2020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EFB613-9E63-4B1C-8BDB-3972542B2094}" type="slidenum">
              <a:rPr lang="en-US" smtClean="0"/>
              <a:t>‹#›</a:t>
            </a:fld>
            <a:endParaRPr lang="en-US"/>
          </a:p>
        </p:txBody>
      </p:sp>
    </p:spTree>
    <p:extLst>
      <p:ext uri="{BB962C8B-B14F-4D97-AF65-F5344CB8AC3E}">
        <p14:creationId xmlns:p14="http://schemas.microsoft.com/office/powerpoint/2010/main" val="19959183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p:spPr>
        <p:style>
          <a:lnRef idx="2">
            <a:schemeClr val="dk1"/>
          </a:lnRef>
          <a:fillRef idx="1">
            <a:schemeClr val="lt1"/>
          </a:fillRef>
          <a:effectRef idx="0">
            <a:schemeClr val="dk1"/>
          </a:effectRef>
          <a:fontRef idx="minor">
            <a:schemeClr val="dk1"/>
          </a:fontRef>
        </p:style>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Organization and Administration of Athletic Competitions</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Subtitle 2"/>
          <p:cNvSpPr>
            <a:spLocks noGrp="1"/>
          </p:cNvSpPr>
          <p:nvPr>
            <p:ph type="subTitle" idx="1"/>
          </p:nvPr>
        </p:nvSpPr>
        <p:spPr/>
        <p:style>
          <a:lnRef idx="2">
            <a:schemeClr val="dk1"/>
          </a:lnRef>
          <a:fillRef idx="1">
            <a:schemeClr val="lt1"/>
          </a:fillRef>
          <a:effectRef idx="0">
            <a:schemeClr val="dk1"/>
          </a:effectRef>
          <a:fontRef idx="minor">
            <a:schemeClr val="dk1"/>
          </a:fontRef>
        </p:style>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Prepared  By:</a:t>
            </a:r>
          </a:p>
          <a:p>
            <a:r>
              <a:rPr lang="en-US" b="1" i="1" smtClean="0">
                <a:solidFill>
                  <a:srgbClr val="FF0000"/>
                </a:solidFill>
              </a:rPr>
              <a:t>Shafqat </a:t>
            </a:r>
            <a:r>
              <a:rPr lang="en-US" b="1" i="1" dirty="0">
                <a:solidFill>
                  <a:srgbClr val="FF0000"/>
                </a:solidFill>
              </a:rPr>
              <a:t>Ali</a:t>
            </a:r>
          </a:p>
          <a:p>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5966671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 International Officials</a:t>
            </a:r>
            <a:endParaRPr lang="en-US" dirty="0"/>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pPr marL="0" indent="0" algn="ctr">
              <a:buNone/>
            </a:pPr>
            <a:r>
              <a:rPr lang="en-US" b="1" dirty="0" smtClean="0">
                <a:solidFill>
                  <a:srgbClr val="00B050"/>
                </a:solidFill>
              </a:rPr>
              <a:t>VIII – International Starter</a:t>
            </a:r>
          </a:p>
          <a:p>
            <a:r>
              <a:rPr lang="en-US" b="1" dirty="0" smtClean="0"/>
              <a:t>The International Starter is responsible to start the Races Competitions.</a:t>
            </a:r>
          </a:p>
          <a:p>
            <a:r>
              <a:rPr lang="en-US" b="1" dirty="0" smtClean="0"/>
              <a:t>The International Starter is arrange from IAAF for all International Competitions.</a:t>
            </a:r>
          </a:p>
          <a:p>
            <a:r>
              <a:rPr lang="en-US" b="1" dirty="0" smtClean="0"/>
              <a:t>They should ensure that the conduct of the competition is in full conformity with IAAF Technical Rules and Regulation.</a:t>
            </a:r>
          </a:p>
          <a:p>
            <a:endParaRPr lang="en-US" dirty="0" smtClean="0"/>
          </a:p>
          <a:p>
            <a:endParaRPr lang="en-US" dirty="0" smtClean="0"/>
          </a:p>
          <a:p>
            <a:endParaRPr lang="en-US" dirty="0"/>
          </a:p>
        </p:txBody>
      </p:sp>
    </p:spTree>
    <p:extLst>
      <p:ext uri="{BB962C8B-B14F-4D97-AF65-F5344CB8AC3E}">
        <p14:creationId xmlns:p14="http://schemas.microsoft.com/office/powerpoint/2010/main" val="15362470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 International Officials</a:t>
            </a:r>
            <a:endParaRPr lang="en-US" dirty="0"/>
          </a:p>
        </p:txBody>
      </p:sp>
      <p:sp>
        <p:nvSpPr>
          <p:cNvPr id="3" name="Content Placeholder 2"/>
          <p:cNvSpPr>
            <a:spLocks noGrp="1"/>
          </p:cNvSpPr>
          <p:nvPr>
            <p:ph idx="1"/>
          </p:nvPr>
        </p:nvSpPr>
        <p:spPr>
          <a:xfrm>
            <a:off x="457200" y="1600200"/>
            <a:ext cx="8229600" cy="4876800"/>
          </a:xfrm>
        </p:spPr>
        <p:style>
          <a:lnRef idx="2">
            <a:schemeClr val="dk1"/>
          </a:lnRef>
          <a:fillRef idx="1">
            <a:schemeClr val="lt1"/>
          </a:fillRef>
          <a:effectRef idx="0">
            <a:schemeClr val="dk1"/>
          </a:effectRef>
          <a:fontRef idx="minor">
            <a:schemeClr val="dk1"/>
          </a:fontRef>
        </p:style>
        <p:txBody>
          <a:bodyPr>
            <a:normAutofit/>
          </a:bodyPr>
          <a:lstStyle/>
          <a:p>
            <a:pPr marL="0" indent="0" algn="ctr">
              <a:buNone/>
            </a:pPr>
            <a:r>
              <a:rPr lang="en-US" b="1" dirty="0" smtClean="0">
                <a:solidFill>
                  <a:srgbClr val="00B050"/>
                </a:solidFill>
              </a:rPr>
              <a:t>IX – International Photo Finish Judge</a:t>
            </a:r>
          </a:p>
          <a:p>
            <a:r>
              <a:rPr lang="en-US" b="1" dirty="0" smtClean="0">
                <a:solidFill>
                  <a:schemeClr val="tx1"/>
                </a:solidFill>
              </a:rPr>
              <a:t>The  International Photo Finish Judge is arrange from IAAF for all International Competitions.</a:t>
            </a:r>
          </a:p>
          <a:p>
            <a:r>
              <a:rPr lang="en-US" b="1" dirty="0" smtClean="0">
                <a:solidFill>
                  <a:schemeClr val="tx1"/>
                </a:solidFill>
              </a:rPr>
              <a:t>The  International Photo Finish Judge is responsible to  control Photo Finishing.</a:t>
            </a:r>
          </a:p>
          <a:p>
            <a:r>
              <a:rPr lang="en-US" b="1" dirty="0" smtClean="0">
                <a:solidFill>
                  <a:schemeClr val="tx1"/>
                </a:solidFill>
              </a:rPr>
              <a:t>They must be present at all time when an event which have been assigned is in progress.</a:t>
            </a:r>
          </a:p>
          <a:p>
            <a:endParaRPr lang="en-US" b="1" dirty="0" smtClean="0">
              <a:solidFill>
                <a:srgbClr val="00B050"/>
              </a:solidFill>
            </a:endParaRPr>
          </a:p>
          <a:p>
            <a:endParaRPr lang="en-US" dirty="0"/>
          </a:p>
        </p:txBody>
      </p:sp>
    </p:spTree>
    <p:extLst>
      <p:ext uri="{BB962C8B-B14F-4D97-AF65-F5344CB8AC3E}">
        <p14:creationId xmlns:p14="http://schemas.microsoft.com/office/powerpoint/2010/main" val="1479722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 International Officials</a:t>
            </a:r>
            <a:endParaRPr lang="en-US" dirty="0"/>
          </a:p>
        </p:txBody>
      </p:sp>
      <p:sp>
        <p:nvSpPr>
          <p:cNvPr id="3" name="Content Placeholder 2"/>
          <p:cNvSpPr>
            <a:spLocks noGrp="1"/>
          </p:cNvSpPr>
          <p:nvPr>
            <p:ph idx="1"/>
          </p:nvPr>
        </p:nvSpPr>
        <p:spPr>
          <a:xfrm>
            <a:off x="457200" y="1600200"/>
            <a:ext cx="8229600" cy="4953000"/>
          </a:xfrm>
        </p:spPr>
        <p:style>
          <a:lnRef idx="2">
            <a:schemeClr val="dk1"/>
          </a:lnRef>
          <a:fillRef idx="1">
            <a:schemeClr val="lt1"/>
          </a:fillRef>
          <a:effectRef idx="0">
            <a:schemeClr val="dk1"/>
          </a:effectRef>
          <a:fontRef idx="minor">
            <a:schemeClr val="dk1"/>
          </a:fontRef>
        </p:style>
        <p:txBody>
          <a:bodyPr>
            <a:normAutofit/>
          </a:bodyPr>
          <a:lstStyle/>
          <a:p>
            <a:pPr marL="0" indent="0" algn="ctr">
              <a:buNone/>
            </a:pPr>
            <a:r>
              <a:rPr lang="en-US" b="1" dirty="0" smtClean="0">
                <a:solidFill>
                  <a:srgbClr val="00B050"/>
                </a:solidFill>
              </a:rPr>
              <a:t>X – Jury of Appeal</a:t>
            </a:r>
          </a:p>
          <a:p>
            <a:r>
              <a:rPr lang="en-US" b="1" dirty="0" smtClean="0"/>
              <a:t>The primary function of the jury of appeal to deal with all appeals  with any matter  arising during the course of the competition which are referred to it for decision.</a:t>
            </a:r>
          </a:p>
          <a:p>
            <a:r>
              <a:rPr lang="en-US" b="1" dirty="0" smtClean="0"/>
              <a:t>At all competitions organized jury of appeal  appointed three, five or seven person.</a:t>
            </a:r>
          </a:p>
          <a:p>
            <a:r>
              <a:rPr lang="en-US" b="1" dirty="0" smtClean="0"/>
              <a:t>One of its member is Chairman and one is Secretary. </a:t>
            </a:r>
            <a:endParaRPr lang="en-US" b="1" dirty="0"/>
          </a:p>
        </p:txBody>
      </p:sp>
    </p:spTree>
    <p:extLst>
      <p:ext uri="{BB962C8B-B14F-4D97-AF65-F5344CB8AC3E}">
        <p14:creationId xmlns:p14="http://schemas.microsoft.com/office/powerpoint/2010/main" val="1376496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 Officials of Competition</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pPr algn="ctr"/>
            <a:r>
              <a:rPr lang="en-US" b="1" dirty="0" smtClean="0">
                <a:solidFill>
                  <a:srgbClr val="002060"/>
                </a:solidFill>
              </a:rPr>
              <a:t>There are 3 types of competition Officials.</a:t>
            </a:r>
          </a:p>
          <a:p>
            <a:pPr marL="571500" indent="-571500">
              <a:buFont typeface="+mj-lt"/>
              <a:buAutoNum type="romanLcPeriod"/>
            </a:pPr>
            <a:r>
              <a:rPr lang="en-US" b="1" dirty="0" smtClean="0">
                <a:solidFill>
                  <a:srgbClr val="00B050"/>
                </a:solidFill>
              </a:rPr>
              <a:t>Management Officials</a:t>
            </a:r>
          </a:p>
          <a:p>
            <a:pPr marL="571500" indent="-571500">
              <a:buFont typeface="+mj-lt"/>
              <a:buAutoNum type="romanLcPeriod"/>
            </a:pPr>
            <a:r>
              <a:rPr lang="en-US" b="1" dirty="0" smtClean="0">
                <a:solidFill>
                  <a:srgbClr val="00B050"/>
                </a:solidFill>
              </a:rPr>
              <a:t>Competition Officials</a:t>
            </a:r>
          </a:p>
          <a:p>
            <a:pPr marL="571500" indent="-571500">
              <a:buFont typeface="+mj-lt"/>
              <a:buAutoNum type="romanLcPeriod"/>
            </a:pPr>
            <a:r>
              <a:rPr lang="en-US" b="1" dirty="0" smtClean="0">
                <a:solidFill>
                  <a:srgbClr val="00B050"/>
                </a:solidFill>
              </a:rPr>
              <a:t>Additional Officials</a:t>
            </a:r>
            <a:endParaRPr lang="en-US" b="1" dirty="0">
              <a:solidFill>
                <a:srgbClr val="00B050"/>
              </a:solidFill>
            </a:endParaRPr>
          </a:p>
        </p:txBody>
      </p:sp>
    </p:spTree>
    <p:extLst>
      <p:ext uri="{BB962C8B-B14F-4D97-AF65-F5344CB8AC3E}">
        <p14:creationId xmlns:p14="http://schemas.microsoft.com/office/powerpoint/2010/main" val="23985032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571500" indent="-571500"/>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a:t>
            </a: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 Management Officials</a:t>
            </a: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pPr algn="ctr"/>
            <a:r>
              <a:rPr lang="en-US" b="1" dirty="0" smtClean="0">
                <a:solidFill>
                  <a:srgbClr val="002060"/>
                </a:solidFill>
              </a:rPr>
              <a:t>Management Officials are following:</a:t>
            </a:r>
          </a:p>
          <a:p>
            <a:pPr marL="571500" indent="-571500">
              <a:buFont typeface="+mj-lt"/>
              <a:buAutoNum type="romanLcPeriod"/>
            </a:pPr>
            <a:r>
              <a:rPr lang="en-US" b="1" dirty="0" smtClean="0">
                <a:solidFill>
                  <a:schemeClr val="tx1"/>
                </a:solidFill>
              </a:rPr>
              <a:t>One Competition Director</a:t>
            </a:r>
          </a:p>
          <a:p>
            <a:pPr marL="571500" indent="-571500">
              <a:buFont typeface="+mj-lt"/>
              <a:buAutoNum type="romanLcPeriod"/>
            </a:pPr>
            <a:r>
              <a:rPr lang="en-US" b="1" dirty="0" smtClean="0">
                <a:solidFill>
                  <a:schemeClr val="tx1"/>
                </a:solidFill>
              </a:rPr>
              <a:t>One Meeting Manager</a:t>
            </a:r>
          </a:p>
          <a:p>
            <a:pPr marL="571500" indent="-571500">
              <a:buFont typeface="+mj-lt"/>
              <a:buAutoNum type="romanLcPeriod"/>
            </a:pPr>
            <a:r>
              <a:rPr lang="en-US" b="1" dirty="0" smtClean="0">
                <a:solidFill>
                  <a:schemeClr val="tx1"/>
                </a:solidFill>
              </a:rPr>
              <a:t>One Technical Manager</a:t>
            </a:r>
          </a:p>
          <a:p>
            <a:pPr marL="571500" indent="-571500">
              <a:buFont typeface="+mj-lt"/>
              <a:buAutoNum type="romanLcPeriod"/>
            </a:pPr>
            <a:r>
              <a:rPr lang="en-US" b="1" dirty="0" smtClean="0">
                <a:solidFill>
                  <a:schemeClr val="tx1"/>
                </a:solidFill>
              </a:rPr>
              <a:t>One Event Presentation Manager</a:t>
            </a:r>
            <a:endParaRPr lang="en-US" b="1" dirty="0">
              <a:solidFill>
                <a:schemeClr val="tx1"/>
              </a:solidFill>
            </a:endParaRPr>
          </a:p>
        </p:txBody>
      </p:sp>
    </p:spTree>
    <p:extLst>
      <p:ext uri="{BB962C8B-B14F-4D97-AF65-F5344CB8AC3E}">
        <p14:creationId xmlns:p14="http://schemas.microsoft.com/office/powerpoint/2010/main" val="15362470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ii - Competition Officials</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Content Placeholder 2"/>
          <p:cNvSpPr>
            <a:spLocks noGrp="1"/>
          </p:cNvSpPr>
          <p:nvPr>
            <p:ph idx="1"/>
          </p:nvPr>
        </p:nvSpPr>
        <p:spPr>
          <a:xfrm>
            <a:off x="457200" y="1600200"/>
            <a:ext cx="8229600" cy="4876800"/>
          </a:xfrm>
        </p:spPr>
        <p:style>
          <a:lnRef idx="2">
            <a:schemeClr val="dk1"/>
          </a:lnRef>
          <a:fillRef idx="1">
            <a:schemeClr val="lt1"/>
          </a:fillRef>
          <a:effectRef idx="0">
            <a:schemeClr val="dk1"/>
          </a:effectRef>
          <a:fontRef idx="minor">
            <a:schemeClr val="dk1"/>
          </a:fontRef>
        </p:style>
        <p:txBody>
          <a:bodyPr>
            <a:normAutofit lnSpcReduction="10000"/>
          </a:bodyPr>
          <a:lstStyle/>
          <a:p>
            <a:pPr algn="ctr"/>
            <a:r>
              <a:rPr lang="en-US" b="1" dirty="0" smtClean="0">
                <a:solidFill>
                  <a:srgbClr val="002060"/>
                </a:solidFill>
              </a:rPr>
              <a:t>Competition Officials are following:</a:t>
            </a:r>
          </a:p>
          <a:p>
            <a:pPr marL="571500" indent="-571500">
              <a:buFont typeface="+mj-lt"/>
              <a:buAutoNum type="romanLcPeriod"/>
            </a:pPr>
            <a:r>
              <a:rPr lang="en-US" b="1" dirty="0" smtClean="0">
                <a:solidFill>
                  <a:schemeClr val="tx1"/>
                </a:solidFill>
              </a:rPr>
              <a:t>One Referee for Call Room</a:t>
            </a:r>
          </a:p>
          <a:p>
            <a:pPr marL="571500" indent="-571500">
              <a:buFont typeface="+mj-lt"/>
              <a:buAutoNum type="romanLcPeriod"/>
            </a:pPr>
            <a:r>
              <a:rPr lang="en-US" b="1" dirty="0" smtClean="0">
                <a:solidFill>
                  <a:schemeClr val="tx1"/>
                </a:solidFill>
              </a:rPr>
              <a:t>One ( or more ) Referee for Track Events</a:t>
            </a:r>
          </a:p>
          <a:p>
            <a:pPr marL="571500" indent="-571500">
              <a:buFont typeface="+mj-lt"/>
              <a:buAutoNum type="romanLcPeriod"/>
            </a:pPr>
            <a:r>
              <a:rPr lang="en-US" b="1" dirty="0" smtClean="0">
                <a:solidFill>
                  <a:schemeClr val="tx1"/>
                </a:solidFill>
              </a:rPr>
              <a:t>One ( or more ) Referee for Field Events </a:t>
            </a:r>
          </a:p>
          <a:p>
            <a:pPr marL="571500" indent="-571500">
              <a:buFont typeface="+mj-lt"/>
              <a:buAutoNum type="romanLcPeriod"/>
            </a:pPr>
            <a:r>
              <a:rPr lang="en-US" b="1" dirty="0" smtClean="0">
                <a:solidFill>
                  <a:schemeClr val="tx1"/>
                </a:solidFill>
              </a:rPr>
              <a:t>One ( or more ) Referee for Combined Events</a:t>
            </a:r>
          </a:p>
          <a:p>
            <a:pPr marL="571500" indent="-571500">
              <a:buFont typeface="+mj-lt"/>
              <a:buAutoNum type="romanLcPeriod"/>
            </a:pPr>
            <a:r>
              <a:rPr lang="en-US" b="1" dirty="0" smtClean="0">
                <a:solidFill>
                  <a:schemeClr val="tx1"/>
                </a:solidFill>
              </a:rPr>
              <a:t>One Judge for Track Events</a:t>
            </a:r>
          </a:p>
          <a:p>
            <a:pPr marL="571500" indent="-571500">
              <a:buFont typeface="+mj-lt"/>
              <a:buAutoNum type="romanLcPeriod"/>
            </a:pPr>
            <a:r>
              <a:rPr lang="en-US" b="1" dirty="0" smtClean="0">
                <a:solidFill>
                  <a:schemeClr val="tx1"/>
                </a:solidFill>
              </a:rPr>
              <a:t>One Judge for Field Events </a:t>
            </a:r>
          </a:p>
          <a:p>
            <a:pPr marL="571500" indent="-571500">
              <a:buFont typeface="+mj-lt"/>
              <a:buAutoNum type="romanLcPeriod"/>
            </a:pPr>
            <a:r>
              <a:rPr lang="en-US" b="1" dirty="0" smtClean="0">
                <a:solidFill>
                  <a:schemeClr val="tx1"/>
                </a:solidFill>
              </a:rPr>
              <a:t>One Judge for Road  Events</a:t>
            </a:r>
          </a:p>
          <a:p>
            <a:pPr marL="571500" indent="-571500">
              <a:buFont typeface="+mj-lt"/>
              <a:buAutoNum type="romanLcPeriod"/>
            </a:pPr>
            <a:endParaRPr lang="en-US" b="1" dirty="0" smtClean="0">
              <a:solidFill>
                <a:srgbClr val="00B050"/>
              </a:solidFill>
            </a:endParaRPr>
          </a:p>
          <a:p>
            <a:pPr marL="571500" indent="-571500">
              <a:buFont typeface="+mj-lt"/>
              <a:buAutoNum type="romanLcPeriod"/>
            </a:pPr>
            <a:endParaRPr lang="en-US" b="1" dirty="0" smtClean="0">
              <a:solidFill>
                <a:srgbClr val="00B050"/>
              </a:solidFill>
            </a:endParaRPr>
          </a:p>
        </p:txBody>
      </p:sp>
    </p:spTree>
    <p:extLst>
      <p:ext uri="{BB962C8B-B14F-4D97-AF65-F5344CB8AC3E}">
        <p14:creationId xmlns:p14="http://schemas.microsoft.com/office/powerpoint/2010/main" val="1479722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style>
          <a:lnRef idx="2">
            <a:schemeClr val="dk1"/>
          </a:lnRef>
          <a:fillRef idx="1">
            <a:schemeClr val="lt1"/>
          </a:fillRef>
          <a:effectRef idx="0">
            <a:schemeClr val="dk1"/>
          </a:effectRef>
          <a:fontRef idx="minor">
            <a:schemeClr val="dk1"/>
          </a:fontRef>
        </p:style>
        <p:txBody>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ii - Competition Officials</a:t>
            </a:r>
            <a:endParaRPr lang="en-US" dirty="0"/>
          </a:p>
        </p:txBody>
      </p:sp>
      <p:sp>
        <p:nvSpPr>
          <p:cNvPr id="3" name="Content Placeholder 2"/>
          <p:cNvSpPr>
            <a:spLocks noGrp="1"/>
          </p:cNvSpPr>
          <p:nvPr>
            <p:ph idx="1"/>
          </p:nvPr>
        </p:nvSpPr>
        <p:spPr>
          <a:xfrm>
            <a:off x="457200" y="1295400"/>
            <a:ext cx="8229600" cy="5410200"/>
          </a:xfrm>
        </p:spPr>
        <p:style>
          <a:lnRef idx="2">
            <a:schemeClr val="dk1"/>
          </a:lnRef>
          <a:fillRef idx="1">
            <a:schemeClr val="lt1"/>
          </a:fillRef>
          <a:effectRef idx="0">
            <a:schemeClr val="dk1"/>
          </a:effectRef>
          <a:fontRef idx="minor">
            <a:schemeClr val="dk1"/>
          </a:fontRef>
        </p:style>
        <p:txBody>
          <a:bodyPr>
            <a:normAutofit fontScale="85000" lnSpcReduction="20000"/>
          </a:bodyPr>
          <a:lstStyle/>
          <a:p>
            <a:pPr marL="0" indent="0">
              <a:buNone/>
            </a:pPr>
            <a:r>
              <a:rPr lang="en-US" b="1" dirty="0" smtClean="0"/>
              <a:t>VIII.  One Umpire for Running Events</a:t>
            </a:r>
          </a:p>
          <a:p>
            <a:pPr marL="0" indent="0">
              <a:buNone/>
            </a:pPr>
            <a:r>
              <a:rPr lang="en-US" b="1" dirty="0" smtClean="0"/>
              <a:t>IX.  One Umpire for Race Events</a:t>
            </a:r>
          </a:p>
          <a:p>
            <a:pPr marL="571500" indent="-571500">
              <a:buAutoNum type="romanUcPeriod" startAt="10"/>
            </a:pPr>
            <a:r>
              <a:rPr lang="en-US" b="1" dirty="0" smtClean="0"/>
              <a:t>One Umpire for Walking Events</a:t>
            </a:r>
          </a:p>
          <a:p>
            <a:pPr marL="571500" indent="-571500">
              <a:buAutoNum type="romanUcPeriod" startAt="10"/>
            </a:pPr>
            <a:r>
              <a:rPr lang="en-US" b="1" dirty="0" smtClean="0"/>
              <a:t>Time Keepers</a:t>
            </a:r>
          </a:p>
          <a:p>
            <a:pPr marL="571500" indent="-571500">
              <a:buAutoNum type="romanUcPeriod" startAt="10"/>
            </a:pPr>
            <a:r>
              <a:rPr lang="en-US" b="1" dirty="0" smtClean="0"/>
              <a:t> Photo Finish Judge</a:t>
            </a:r>
          </a:p>
          <a:p>
            <a:pPr marL="571500" indent="-571500">
              <a:buAutoNum type="romanUcPeriod" startAt="10"/>
            </a:pPr>
            <a:r>
              <a:rPr lang="en-US" b="1" dirty="0" smtClean="0"/>
              <a:t> Starter</a:t>
            </a:r>
          </a:p>
          <a:p>
            <a:pPr marL="571500" indent="-571500">
              <a:buAutoNum type="romanUcPeriod" startAt="10"/>
            </a:pPr>
            <a:r>
              <a:rPr lang="en-US" b="1" dirty="0" smtClean="0"/>
              <a:t> Start Coordinator</a:t>
            </a:r>
          </a:p>
          <a:p>
            <a:pPr marL="571500" indent="-571500">
              <a:buAutoNum type="romanUcPeriod" startAt="10"/>
            </a:pPr>
            <a:r>
              <a:rPr lang="en-US" b="1" dirty="0" smtClean="0"/>
              <a:t> Recaller</a:t>
            </a:r>
          </a:p>
          <a:p>
            <a:pPr marL="571500" indent="-571500">
              <a:buAutoNum type="romanUcPeriod" startAt="10"/>
            </a:pPr>
            <a:r>
              <a:rPr lang="en-US" b="1" dirty="0" smtClean="0"/>
              <a:t> Call Room Judge</a:t>
            </a:r>
          </a:p>
          <a:p>
            <a:pPr marL="571500" indent="-571500">
              <a:buAutoNum type="romanUcPeriod" startAt="10"/>
            </a:pPr>
            <a:r>
              <a:rPr lang="en-US" b="1" dirty="0"/>
              <a:t> </a:t>
            </a:r>
            <a:r>
              <a:rPr lang="en-US" b="1" dirty="0" smtClean="0"/>
              <a:t>Lap Scorer</a:t>
            </a:r>
          </a:p>
          <a:p>
            <a:pPr marL="571500" indent="-571500">
              <a:buAutoNum type="romanUcPeriod" startAt="10"/>
            </a:pPr>
            <a:r>
              <a:rPr lang="en-US" b="1" dirty="0"/>
              <a:t> </a:t>
            </a:r>
            <a:r>
              <a:rPr lang="en-US" b="1" dirty="0" smtClean="0"/>
              <a:t>Marshal</a:t>
            </a:r>
          </a:p>
          <a:p>
            <a:pPr marL="571500" indent="-571500">
              <a:buAutoNum type="romanUcPeriod" startAt="10"/>
            </a:pPr>
            <a:r>
              <a:rPr lang="en-US" b="1" dirty="0" smtClean="0"/>
              <a:t> Wind Gauge Operator</a:t>
            </a:r>
          </a:p>
          <a:p>
            <a:pPr marL="571500" indent="-571500">
              <a:buAutoNum type="romanUcPeriod" startAt="10"/>
            </a:pPr>
            <a:r>
              <a:rPr lang="en-US" b="1" dirty="0" smtClean="0"/>
              <a:t> Advertising Commissioner </a:t>
            </a:r>
          </a:p>
          <a:p>
            <a:pPr marL="571500" indent="-571500">
              <a:buAutoNum type="romanUcPeriod" startAt="10"/>
            </a:pPr>
            <a:endParaRPr lang="en-US" dirty="0"/>
          </a:p>
        </p:txBody>
      </p:sp>
    </p:spTree>
    <p:extLst>
      <p:ext uri="{BB962C8B-B14F-4D97-AF65-F5344CB8AC3E}">
        <p14:creationId xmlns:p14="http://schemas.microsoft.com/office/powerpoint/2010/main" val="13764965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iii - Additional Officials</a:t>
            </a:r>
            <a:b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Content Placeholder 2"/>
          <p:cNvSpPr>
            <a:spLocks noGrp="1"/>
          </p:cNvSpPr>
          <p:nvPr>
            <p:ph idx="1"/>
          </p:nvPr>
        </p:nvSpPr>
        <p:spPr>
          <a:xfrm>
            <a:off x="457200" y="1600200"/>
            <a:ext cx="8229600" cy="4876800"/>
          </a:xfrm>
        </p:spPr>
        <p:style>
          <a:lnRef idx="2">
            <a:schemeClr val="dk1"/>
          </a:lnRef>
          <a:fillRef idx="1">
            <a:schemeClr val="lt1"/>
          </a:fillRef>
          <a:effectRef idx="0">
            <a:schemeClr val="dk1"/>
          </a:effectRef>
          <a:fontRef idx="minor">
            <a:schemeClr val="dk1"/>
          </a:fontRef>
        </p:style>
        <p:txBody>
          <a:bodyPr/>
          <a:lstStyle/>
          <a:p>
            <a:pPr algn="ctr"/>
            <a:r>
              <a:rPr lang="en-US" b="1" dirty="0">
                <a:solidFill>
                  <a:srgbClr val="002060"/>
                </a:solidFill>
              </a:rPr>
              <a:t>A</a:t>
            </a:r>
            <a:r>
              <a:rPr lang="en-US" b="1" dirty="0" smtClean="0">
                <a:solidFill>
                  <a:srgbClr val="002060"/>
                </a:solidFill>
              </a:rPr>
              <a:t>dditional Officials are following:</a:t>
            </a:r>
            <a:endParaRPr lang="en-US" b="1" dirty="0" smtClean="0"/>
          </a:p>
          <a:p>
            <a:pPr marL="571500" indent="-571500">
              <a:buFont typeface="+mj-lt"/>
              <a:buAutoNum type="romanLcPeriod"/>
            </a:pPr>
            <a:r>
              <a:rPr lang="en-US" b="1" dirty="0" smtClean="0"/>
              <a:t>2 Announcers</a:t>
            </a:r>
          </a:p>
          <a:p>
            <a:pPr marL="571500" indent="-571500">
              <a:buFont typeface="+mj-lt"/>
              <a:buAutoNum type="romanLcPeriod"/>
            </a:pPr>
            <a:r>
              <a:rPr lang="en-US" b="1" dirty="0" smtClean="0"/>
              <a:t>2 Recorders</a:t>
            </a:r>
          </a:p>
          <a:p>
            <a:pPr marL="571500" indent="-571500">
              <a:buFont typeface="+mj-lt"/>
              <a:buAutoNum type="romanLcPeriod"/>
            </a:pPr>
            <a:r>
              <a:rPr lang="en-US" b="1" dirty="0" smtClean="0"/>
              <a:t>One Assistant Commissioner</a:t>
            </a:r>
          </a:p>
          <a:p>
            <a:pPr marL="571500" indent="-571500">
              <a:buFont typeface="+mj-lt"/>
              <a:buAutoNum type="romanLcPeriod"/>
            </a:pPr>
            <a:r>
              <a:rPr lang="en-US" b="1" dirty="0" smtClean="0"/>
              <a:t>Official Surveyor </a:t>
            </a:r>
          </a:p>
          <a:p>
            <a:pPr marL="0" indent="0">
              <a:buNone/>
            </a:pPr>
            <a:endParaRPr lang="en-US" dirty="0"/>
          </a:p>
        </p:txBody>
      </p:sp>
    </p:spTree>
    <p:extLst>
      <p:ext uri="{BB962C8B-B14F-4D97-AF65-F5344CB8AC3E}">
        <p14:creationId xmlns:p14="http://schemas.microsoft.com/office/powerpoint/2010/main" val="23985032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Management Officials</a:t>
            </a:r>
            <a:endParaRPr lang="en-US" dirty="0"/>
          </a:p>
        </p:txBody>
      </p:sp>
      <p:sp>
        <p:nvSpPr>
          <p:cNvPr id="3" name="Content Placeholder 2"/>
          <p:cNvSpPr>
            <a:spLocks noGrp="1"/>
          </p:cNvSpPr>
          <p:nvPr>
            <p:ph idx="1"/>
          </p:nvPr>
        </p:nvSpPr>
        <p:spPr>
          <a:xfrm>
            <a:off x="457200" y="1600200"/>
            <a:ext cx="8229600" cy="4953000"/>
          </a:xfrm>
        </p:spPr>
        <p:style>
          <a:lnRef idx="2">
            <a:schemeClr val="dk1"/>
          </a:lnRef>
          <a:fillRef idx="1">
            <a:schemeClr val="lt1"/>
          </a:fillRef>
          <a:effectRef idx="0">
            <a:schemeClr val="dk1"/>
          </a:effectRef>
          <a:fontRef idx="minor">
            <a:schemeClr val="dk1"/>
          </a:fontRef>
        </p:style>
        <p:txBody>
          <a:bodyPr>
            <a:normAutofit fontScale="92500" lnSpcReduction="10000"/>
          </a:bodyPr>
          <a:lstStyle/>
          <a:p>
            <a:pPr marL="0" indent="0" algn="ctr">
              <a:buNone/>
            </a:pPr>
            <a:r>
              <a:rPr lang="en-US" b="1" dirty="0" smtClean="0">
                <a:solidFill>
                  <a:srgbClr val="00B050"/>
                </a:solidFill>
              </a:rPr>
              <a:t>i- Competition Director</a:t>
            </a:r>
          </a:p>
          <a:p>
            <a:r>
              <a:rPr lang="en-US" b="1" dirty="0" smtClean="0">
                <a:solidFill>
                  <a:schemeClr val="tx1"/>
                </a:solidFill>
              </a:rPr>
              <a:t>The Competition Director shall plan the technical organization of a competition in cooperation with the technical delegates.</a:t>
            </a:r>
          </a:p>
          <a:p>
            <a:r>
              <a:rPr lang="en-US" b="1" dirty="0" smtClean="0">
                <a:solidFill>
                  <a:schemeClr val="tx1"/>
                </a:solidFill>
              </a:rPr>
              <a:t>He ensure that this plan is accomplished  and resolve any technical problem together with technical delegates.</a:t>
            </a:r>
          </a:p>
          <a:p>
            <a:r>
              <a:rPr lang="en-US" b="1" dirty="0" smtClean="0">
                <a:solidFill>
                  <a:schemeClr val="tx1"/>
                </a:solidFill>
              </a:rPr>
              <a:t>He shall direct the interaction between the participants in the competition through the communication system and contact with all officials.</a:t>
            </a:r>
            <a:endParaRPr lang="en-US" b="1" dirty="0">
              <a:solidFill>
                <a:schemeClr val="tx1"/>
              </a:solidFill>
            </a:endParaRPr>
          </a:p>
          <a:p>
            <a:pPr marL="0" indent="0">
              <a:buNone/>
            </a:pPr>
            <a:endParaRPr lang="en-US" b="1" dirty="0">
              <a:solidFill>
                <a:schemeClr val="tx1"/>
              </a:solidFill>
            </a:endParaRPr>
          </a:p>
          <a:p>
            <a:pPr marL="0" indent="0">
              <a:buNone/>
            </a:pPr>
            <a:endParaRPr lang="en-US" dirty="0"/>
          </a:p>
        </p:txBody>
      </p:sp>
    </p:spTree>
    <p:extLst>
      <p:ext uri="{BB962C8B-B14F-4D97-AF65-F5344CB8AC3E}">
        <p14:creationId xmlns:p14="http://schemas.microsoft.com/office/powerpoint/2010/main" val="15362470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Management Officials</a:t>
            </a:r>
            <a:endParaRPr lang="en-US" dirty="0"/>
          </a:p>
        </p:txBody>
      </p:sp>
      <p:sp>
        <p:nvSpPr>
          <p:cNvPr id="3" name="Content Placeholder 2"/>
          <p:cNvSpPr>
            <a:spLocks noGrp="1"/>
          </p:cNvSpPr>
          <p:nvPr>
            <p:ph idx="1"/>
          </p:nvPr>
        </p:nvSpPr>
        <p:spPr>
          <a:xfrm>
            <a:off x="457200" y="1600200"/>
            <a:ext cx="8229600" cy="4953000"/>
          </a:xfrm>
        </p:spPr>
        <p:style>
          <a:lnRef idx="2">
            <a:schemeClr val="dk1"/>
          </a:lnRef>
          <a:fillRef idx="1">
            <a:schemeClr val="lt1"/>
          </a:fillRef>
          <a:effectRef idx="0">
            <a:schemeClr val="dk1"/>
          </a:effectRef>
          <a:fontRef idx="minor">
            <a:schemeClr val="dk1"/>
          </a:fontRef>
        </p:style>
        <p:txBody>
          <a:bodyPr/>
          <a:lstStyle/>
          <a:p>
            <a:pPr marL="0" indent="0" algn="ctr">
              <a:buNone/>
            </a:pPr>
            <a:r>
              <a:rPr lang="en-US" b="1" dirty="0">
                <a:solidFill>
                  <a:srgbClr val="00B050"/>
                </a:solidFill>
              </a:rPr>
              <a:t>i</a:t>
            </a:r>
            <a:r>
              <a:rPr lang="en-US" b="1" dirty="0" smtClean="0">
                <a:solidFill>
                  <a:srgbClr val="00B050"/>
                </a:solidFill>
              </a:rPr>
              <a:t>i - Meeting Manager</a:t>
            </a:r>
          </a:p>
          <a:p>
            <a:r>
              <a:rPr lang="en-US" b="1" dirty="0" smtClean="0">
                <a:solidFill>
                  <a:schemeClr val="tx1"/>
                </a:solidFill>
              </a:rPr>
              <a:t>The Meeting Manager shall be responsible for the correct conduct of the competition.</a:t>
            </a:r>
          </a:p>
          <a:p>
            <a:r>
              <a:rPr lang="en-US" b="1" dirty="0" smtClean="0">
                <a:solidFill>
                  <a:schemeClr val="tx1"/>
                </a:solidFill>
              </a:rPr>
              <a:t>He shall check that all officials have reported for duty.</a:t>
            </a:r>
          </a:p>
          <a:p>
            <a:r>
              <a:rPr lang="en-US" b="1" dirty="0" smtClean="0">
                <a:solidFill>
                  <a:schemeClr val="tx1"/>
                </a:solidFill>
              </a:rPr>
              <a:t>In cooperation with appointed Marshal, he shall arrange that only authorized persons are allowed  in the competition.</a:t>
            </a:r>
            <a:endParaRPr lang="en-US" b="1" dirty="0">
              <a:solidFill>
                <a:schemeClr val="tx1"/>
              </a:solidFill>
            </a:endParaRPr>
          </a:p>
          <a:p>
            <a:pPr marL="0" indent="0">
              <a:buNone/>
            </a:pPr>
            <a:endParaRPr lang="en-US" b="1" dirty="0">
              <a:solidFill>
                <a:schemeClr val="tx1"/>
              </a:solidFill>
            </a:endParaRPr>
          </a:p>
          <a:p>
            <a:endParaRPr lang="en-US" dirty="0"/>
          </a:p>
        </p:txBody>
      </p:sp>
    </p:spTree>
    <p:extLst>
      <p:ext uri="{BB962C8B-B14F-4D97-AF65-F5344CB8AC3E}">
        <p14:creationId xmlns:p14="http://schemas.microsoft.com/office/powerpoint/2010/main" val="1479722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Officials</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r>
              <a:rPr lang="en-US" b="1" dirty="0" smtClean="0"/>
              <a:t>All the competitions will conduct according to the rules of IAAF ( International Athletic Amateur Federation ).</a:t>
            </a:r>
          </a:p>
          <a:p>
            <a:pPr algn="ctr"/>
            <a:r>
              <a:rPr lang="en-US" b="1" dirty="0" smtClean="0">
                <a:solidFill>
                  <a:srgbClr val="002060"/>
                </a:solidFill>
              </a:rPr>
              <a:t>There are 2 types of Officials.</a:t>
            </a:r>
          </a:p>
          <a:p>
            <a:pPr marL="571500" indent="-571500">
              <a:buFont typeface="+mj-lt"/>
              <a:buAutoNum type="romanLcPeriod"/>
            </a:pPr>
            <a:r>
              <a:rPr lang="en-US" b="1" dirty="0" smtClean="0">
                <a:solidFill>
                  <a:srgbClr val="00B050"/>
                </a:solidFill>
              </a:rPr>
              <a:t>International Officials</a:t>
            </a:r>
          </a:p>
          <a:p>
            <a:pPr marL="571500" indent="-571500">
              <a:buFont typeface="+mj-lt"/>
              <a:buAutoNum type="romanLcPeriod"/>
            </a:pPr>
            <a:r>
              <a:rPr lang="en-US" b="1" dirty="0" smtClean="0">
                <a:solidFill>
                  <a:srgbClr val="00B050"/>
                </a:solidFill>
              </a:rPr>
              <a:t>Officials of the competition</a:t>
            </a:r>
            <a:endParaRPr lang="en-US" b="1" dirty="0">
              <a:solidFill>
                <a:srgbClr val="00B050"/>
              </a:solidFill>
            </a:endParaRPr>
          </a:p>
        </p:txBody>
      </p:sp>
    </p:spTree>
    <p:extLst>
      <p:ext uri="{BB962C8B-B14F-4D97-AF65-F5344CB8AC3E}">
        <p14:creationId xmlns:p14="http://schemas.microsoft.com/office/powerpoint/2010/main" val="2318103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Management Officials</a:t>
            </a:r>
            <a:endParaRPr lang="en-US" dirty="0"/>
          </a:p>
        </p:txBody>
      </p:sp>
      <p:sp>
        <p:nvSpPr>
          <p:cNvPr id="3" name="Content Placeholder 2"/>
          <p:cNvSpPr>
            <a:spLocks noGrp="1"/>
          </p:cNvSpPr>
          <p:nvPr>
            <p:ph idx="1"/>
          </p:nvPr>
        </p:nvSpPr>
        <p:spPr>
          <a:xfrm>
            <a:off x="457200" y="1600200"/>
            <a:ext cx="8229600" cy="4800600"/>
          </a:xfrm>
        </p:spPr>
        <p:style>
          <a:lnRef idx="2">
            <a:schemeClr val="dk1"/>
          </a:lnRef>
          <a:fillRef idx="1">
            <a:schemeClr val="lt1"/>
          </a:fillRef>
          <a:effectRef idx="0">
            <a:schemeClr val="dk1"/>
          </a:effectRef>
          <a:fontRef idx="minor">
            <a:schemeClr val="dk1"/>
          </a:fontRef>
        </p:style>
        <p:txBody>
          <a:bodyPr/>
          <a:lstStyle/>
          <a:p>
            <a:pPr marL="0" indent="0" algn="ctr">
              <a:buNone/>
            </a:pPr>
            <a:r>
              <a:rPr lang="en-US" b="1" dirty="0">
                <a:solidFill>
                  <a:srgbClr val="00B050"/>
                </a:solidFill>
              </a:rPr>
              <a:t>i</a:t>
            </a:r>
            <a:r>
              <a:rPr lang="en-US" b="1" dirty="0" smtClean="0">
                <a:solidFill>
                  <a:srgbClr val="00B050"/>
                </a:solidFill>
              </a:rPr>
              <a:t>ii -Technical Manager</a:t>
            </a:r>
          </a:p>
          <a:p>
            <a:r>
              <a:rPr lang="en-US" b="1" dirty="0" smtClean="0">
                <a:solidFill>
                  <a:schemeClr val="tx1"/>
                </a:solidFill>
              </a:rPr>
              <a:t>The Technical Manager shall be responsible for ensuring that the Track, Runways, Circles, Sectors</a:t>
            </a:r>
            <a:r>
              <a:rPr lang="en-US" b="1" dirty="0">
                <a:solidFill>
                  <a:schemeClr val="tx1"/>
                </a:solidFill>
              </a:rPr>
              <a:t> </a:t>
            </a:r>
            <a:r>
              <a:rPr lang="en-US" b="1" dirty="0" smtClean="0">
                <a:solidFill>
                  <a:schemeClr val="tx1"/>
                </a:solidFill>
              </a:rPr>
              <a:t>and Landing Areas for Field Events  and all equipment and implements are in accordance with IAAF Rules.</a:t>
            </a:r>
            <a:endParaRPr lang="en-US" b="1" dirty="0">
              <a:solidFill>
                <a:schemeClr val="tx1"/>
              </a:solidFill>
            </a:endParaRPr>
          </a:p>
          <a:p>
            <a:pPr marL="0" indent="0">
              <a:buNone/>
            </a:pPr>
            <a:endParaRPr lang="en-US" b="1" dirty="0">
              <a:solidFill>
                <a:schemeClr val="tx1"/>
              </a:solidFill>
            </a:endParaRPr>
          </a:p>
          <a:p>
            <a:pPr marL="0" indent="0">
              <a:buNone/>
            </a:pPr>
            <a:endParaRPr lang="en-US" dirty="0"/>
          </a:p>
        </p:txBody>
      </p:sp>
    </p:spTree>
    <p:extLst>
      <p:ext uri="{BB962C8B-B14F-4D97-AF65-F5344CB8AC3E}">
        <p14:creationId xmlns:p14="http://schemas.microsoft.com/office/powerpoint/2010/main" val="13764965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Management Officials</a:t>
            </a:r>
            <a:endParaRPr lang="en-US" dirty="0"/>
          </a:p>
        </p:txBody>
      </p:sp>
      <p:sp>
        <p:nvSpPr>
          <p:cNvPr id="3" name="Content Placeholder 2"/>
          <p:cNvSpPr>
            <a:spLocks noGrp="1"/>
          </p:cNvSpPr>
          <p:nvPr>
            <p:ph idx="1"/>
          </p:nvPr>
        </p:nvSpPr>
        <p:spPr>
          <a:xfrm>
            <a:off x="457200" y="1600200"/>
            <a:ext cx="8229600" cy="5029200"/>
          </a:xfrm>
        </p:spPr>
        <p:style>
          <a:lnRef idx="2">
            <a:schemeClr val="dk1"/>
          </a:lnRef>
          <a:fillRef idx="1">
            <a:schemeClr val="lt1"/>
          </a:fillRef>
          <a:effectRef idx="0">
            <a:schemeClr val="dk1"/>
          </a:effectRef>
          <a:fontRef idx="minor">
            <a:schemeClr val="dk1"/>
          </a:fontRef>
        </p:style>
        <p:txBody>
          <a:bodyPr>
            <a:normAutofit/>
          </a:bodyPr>
          <a:lstStyle/>
          <a:p>
            <a:pPr marL="0" indent="0" algn="ctr">
              <a:buNone/>
            </a:pPr>
            <a:r>
              <a:rPr lang="en-US" b="1" dirty="0">
                <a:solidFill>
                  <a:srgbClr val="00B050"/>
                </a:solidFill>
              </a:rPr>
              <a:t>i</a:t>
            </a:r>
            <a:r>
              <a:rPr lang="en-US" b="1" dirty="0" smtClean="0">
                <a:solidFill>
                  <a:srgbClr val="00B050"/>
                </a:solidFill>
              </a:rPr>
              <a:t>v - </a:t>
            </a:r>
            <a:r>
              <a:rPr lang="en-US" b="1" dirty="0">
                <a:solidFill>
                  <a:srgbClr val="00B050"/>
                </a:solidFill>
              </a:rPr>
              <a:t>Event Presentation Manager</a:t>
            </a:r>
          </a:p>
          <a:p>
            <a:r>
              <a:rPr lang="en-US" b="1" dirty="0" smtClean="0">
                <a:solidFill>
                  <a:schemeClr val="tx1"/>
                </a:solidFill>
              </a:rPr>
              <a:t>The Event </a:t>
            </a:r>
            <a:r>
              <a:rPr lang="en-US" b="1" dirty="0">
                <a:solidFill>
                  <a:schemeClr val="tx1"/>
                </a:solidFill>
              </a:rPr>
              <a:t>Presentation </a:t>
            </a:r>
            <a:r>
              <a:rPr lang="en-US" b="1" dirty="0" smtClean="0">
                <a:solidFill>
                  <a:schemeClr val="tx1"/>
                </a:solidFill>
              </a:rPr>
              <a:t>Manager shall plan in conjunction with the competition director, the event presentation arrangements for a competition. </a:t>
            </a:r>
          </a:p>
          <a:p>
            <a:r>
              <a:rPr lang="en-US" b="1" dirty="0">
                <a:solidFill>
                  <a:schemeClr val="tx1"/>
                </a:solidFill>
              </a:rPr>
              <a:t>He </a:t>
            </a:r>
            <a:r>
              <a:rPr lang="en-US" b="1" dirty="0" smtClean="0">
                <a:solidFill>
                  <a:schemeClr val="tx1"/>
                </a:solidFill>
              </a:rPr>
              <a:t>shall ensure </a:t>
            </a:r>
            <a:r>
              <a:rPr lang="en-US" b="1" dirty="0">
                <a:solidFill>
                  <a:schemeClr val="tx1"/>
                </a:solidFill>
              </a:rPr>
              <a:t>that </a:t>
            </a:r>
            <a:r>
              <a:rPr lang="en-US" b="1" dirty="0" smtClean="0">
                <a:solidFill>
                  <a:schemeClr val="tx1"/>
                </a:solidFill>
              </a:rPr>
              <a:t>the </a:t>
            </a:r>
            <a:r>
              <a:rPr lang="en-US" b="1" dirty="0">
                <a:solidFill>
                  <a:schemeClr val="tx1"/>
                </a:solidFill>
              </a:rPr>
              <a:t>plan is accomplished  and </a:t>
            </a:r>
            <a:r>
              <a:rPr lang="en-US" b="1" dirty="0" smtClean="0">
                <a:solidFill>
                  <a:schemeClr val="tx1"/>
                </a:solidFill>
              </a:rPr>
              <a:t>resolving </a:t>
            </a:r>
            <a:r>
              <a:rPr lang="en-US" b="1" dirty="0">
                <a:solidFill>
                  <a:schemeClr val="tx1"/>
                </a:solidFill>
              </a:rPr>
              <a:t>any </a:t>
            </a:r>
            <a:r>
              <a:rPr lang="en-US" b="1" dirty="0" smtClean="0">
                <a:solidFill>
                  <a:schemeClr val="tx1"/>
                </a:solidFill>
              </a:rPr>
              <a:t>relevant  </a:t>
            </a:r>
            <a:r>
              <a:rPr lang="en-US" b="1" dirty="0">
                <a:solidFill>
                  <a:schemeClr val="tx1"/>
                </a:solidFill>
              </a:rPr>
              <a:t>problem together </a:t>
            </a:r>
            <a:r>
              <a:rPr lang="en-US" b="1" dirty="0" smtClean="0">
                <a:solidFill>
                  <a:schemeClr val="tx1"/>
                </a:solidFill>
              </a:rPr>
              <a:t>with </a:t>
            </a:r>
            <a:r>
              <a:rPr lang="en-US" b="1" dirty="0">
                <a:solidFill>
                  <a:schemeClr val="tx1"/>
                </a:solidFill>
              </a:rPr>
              <a:t>Competition Director </a:t>
            </a:r>
            <a:r>
              <a:rPr lang="en-US" b="1" dirty="0" smtClean="0">
                <a:solidFill>
                  <a:schemeClr val="tx1"/>
                </a:solidFill>
              </a:rPr>
              <a:t>and the relevant delegates.</a:t>
            </a:r>
            <a:endParaRPr lang="en-US" b="1" dirty="0">
              <a:solidFill>
                <a:schemeClr val="tx1"/>
              </a:solidFill>
            </a:endParaRPr>
          </a:p>
          <a:p>
            <a:pPr marL="0" indent="0">
              <a:buNone/>
            </a:pPr>
            <a:endParaRPr lang="en-US" dirty="0"/>
          </a:p>
        </p:txBody>
      </p:sp>
    </p:spTree>
    <p:extLst>
      <p:ext uri="{BB962C8B-B14F-4D97-AF65-F5344CB8AC3E}">
        <p14:creationId xmlns:p14="http://schemas.microsoft.com/office/powerpoint/2010/main" val="23985032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Competition Officials</a:t>
            </a:r>
            <a:endParaRPr lang="en-US" dirty="0"/>
          </a:p>
        </p:txBody>
      </p:sp>
      <p:sp>
        <p:nvSpPr>
          <p:cNvPr id="3" name="Content Placeholder 2"/>
          <p:cNvSpPr>
            <a:spLocks noGrp="1"/>
          </p:cNvSpPr>
          <p:nvPr>
            <p:ph idx="1"/>
          </p:nvPr>
        </p:nvSpPr>
        <p:spPr>
          <a:xfrm>
            <a:off x="457200" y="1600200"/>
            <a:ext cx="8229600" cy="4876800"/>
          </a:xfrm>
        </p:spPr>
        <p:style>
          <a:lnRef idx="2">
            <a:schemeClr val="dk1"/>
          </a:lnRef>
          <a:fillRef idx="1">
            <a:schemeClr val="lt1"/>
          </a:fillRef>
          <a:effectRef idx="0">
            <a:schemeClr val="dk1"/>
          </a:effectRef>
          <a:fontRef idx="minor">
            <a:schemeClr val="dk1"/>
          </a:fontRef>
        </p:style>
        <p:txBody>
          <a:bodyPr>
            <a:normAutofit/>
          </a:bodyPr>
          <a:lstStyle/>
          <a:p>
            <a:pPr marL="0" indent="0" algn="ctr">
              <a:buNone/>
            </a:pPr>
            <a:r>
              <a:rPr lang="en-US" b="1" dirty="0" smtClean="0">
                <a:solidFill>
                  <a:srgbClr val="00B050"/>
                </a:solidFill>
              </a:rPr>
              <a:t>i – Referees</a:t>
            </a:r>
          </a:p>
          <a:p>
            <a:pPr marL="0" indent="0">
              <a:buNone/>
            </a:pPr>
            <a:r>
              <a:rPr lang="en-US" b="1" dirty="0" smtClean="0"/>
              <a:t>A separate referee shall be appointed for Call Room, for Track Events, for field Events, for Combined Events, for Running Events and for Race Walking Events outside the stadium.</a:t>
            </a:r>
          </a:p>
          <a:p>
            <a:pPr marL="0" indent="0">
              <a:buNone/>
            </a:pPr>
            <a:r>
              <a:rPr lang="en-US" b="1" dirty="0" smtClean="0"/>
              <a:t>Referees shall ensure that the rules  are observed and shall decide upon any matters which arise during the competition.</a:t>
            </a:r>
          </a:p>
          <a:p>
            <a:pPr marL="0" indent="0">
              <a:buNone/>
            </a:pPr>
            <a:r>
              <a:rPr lang="en-US" b="1" dirty="0" smtClean="0"/>
              <a:t>The Referee shall not act as a Judge or Umpire.</a:t>
            </a:r>
          </a:p>
          <a:p>
            <a:pPr marL="0" indent="0">
              <a:buNone/>
            </a:pPr>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5362470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Competition Officials</a:t>
            </a:r>
            <a:endParaRPr lang="en-US" dirty="0"/>
          </a:p>
        </p:txBody>
      </p:sp>
      <p:sp>
        <p:nvSpPr>
          <p:cNvPr id="3" name="Content Placeholder 2"/>
          <p:cNvSpPr>
            <a:spLocks noGrp="1"/>
          </p:cNvSpPr>
          <p:nvPr>
            <p:ph idx="1"/>
          </p:nvPr>
        </p:nvSpPr>
        <p:spPr>
          <a:xfrm>
            <a:off x="457200" y="1600200"/>
            <a:ext cx="8229600" cy="5029200"/>
          </a:xfrm>
        </p:spPr>
        <p:style>
          <a:lnRef idx="2">
            <a:schemeClr val="dk1"/>
          </a:lnRef>
          <a:fillRef idx="1">
            <a:schemeClr val="lt1"/>
          </a:fillRef>
          <a:effectRef idx="0">
            <a:schemeClr val="dk1"/>
          </a:effectRef>
          <a:fontRef idx="minor">
            <a:schemeClr val="dk1"/>
          </a:fontRef>
        </p:style>
        <p:txBody>
          <a:bodyPr>
            <a:normAutofit fontScale="92500" lnSpcReduction="10000"/>
          </a:bodyPr>
          <a:lstStyle/>
          <a:p>
            <a:pPr marL="0" indent="0" algn="ctr">
              <a:buNone/>
            </a:pPr>
            <a:r>
              <a:rPr lang="en-US" b="1" dirty="0" smtClean="0">
                <a:solidFill>
                  <a:srgbClr val="00B050"/>
                </a:solidFill>
              </a:rPr>
              <a:t>ii – Judges</a:t>
            </a:r>
          </a:p>
          <a:p>
            <a:r>
              <a:rPr lang="en-US" b="1" dirty="0" smtClean="0"/>
              <a:t>The Chief Judge for Track Events and The Chief Judge for each Field Event shall co-ordinate the work of the Judges in their respective events.</a:t>
            </a:r>
          </a:p>
          <a:p>
            <a:r>
              <a:rPr lang="en-US" b="1" dirty="0" smtClean="0"/>
              <a:t>When the relevant body has not already allocated the duties of the judges, they shall allocate the duties.</a:t>
            </a:r>
          </a:p>
          <a:p>
            <a:r>
              <a:rPr lang="en-US" b="1" dirty="0" smtClean="0"/>
              <a:t>The judges shall judge and record each trial and measure each valid trial of athlete.</a:t>
            </a:r>
          </a:p>
          <a:p>
            <a:r>
              <a:rPr lang="en-US" b="1" dirty="0" smtClean="0"/>
              <a:t>The Judge shall indicate the validity or non – validity of a trial by raising white or red flag.</a:t>
            </a:r>
            <a:endParaRPr lang="en-US" b="1" dirty="0"/>
          </a:p>
        </p:txBody>
      </p:sp>
    </p:spTree>
    <p:extLst>
      <p:ext uri="{BB962C8B-B14F-4D97-AF65-F5344CB8AC3E}">
        <p14:creationId xmlns:p14="http://schemas.microsoft.com/office/powerpoint/2010/main" val="1479722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Competition Officials</a:t>
            </a:r>
            <a:endParaRPr lang="en-US" dirty="0"/>
          </a:p>
        </p:txBody>
      </p:sp>
      <p:sp>
        <p:nvSpPr>
          <p:cNvPr id="3" name="Content Placeholder 2"/>
          <p:cNvSpPr>
            <a:spLocks noGrp="1"/>
          </p:cNvSpPr>
          <p:nvPr>
            <p:ph idx="1"/>
          </p:nvPr>
        </p:nvSpPr>
        <p:spPr>
          <a:xfrm>
            <a:off x="457200" y="1600200"/>
            <a:ext cx="8229600" cy="4953000"/>
          </a:xfrm>
        </p:spPr>
        <p:style>
          <a:lnRef idx="2">
            <a:schemeClr val="dk1"/>
          </a:lnRef>
          <a:fillRef idx="1">
            <a:schemeClr val="lt1"/>
          </a:fillRef>
          <a:effectRef idx="0">
            <a:schemeClr val="dk1"/>
          </a:effectRef>
          <a:fontRef idx="minor">
            <a:schemeClr val="dk1"/>
          </a:fontRef>
        </p:style>
        <p:txBody>
          <a:bodyPr>
            <a:normAutofit lnSpcReduction="10000"/>
          </a:bodyPr>
          <a:lstStyle/>
          <a:p>
            <a:pPr marL="0" indent="0" algn="ctr">
              <a:buNone/>
            </a:pPr>
            <a:r>
              <a:rPr lang="en-US" b="1" dirty="0">
                <a:solidFill>
                  <a:srgbClr val="00B050"/>
                </a:solidFill>
              </a:rPr>
              <a:t>i</a:t>
            </a:r>
            <a:r>
              <a:rPr lang="en-US" b="1" dirty="0" smtClean="0">
                <a:solidFill>
                  <a:srgbClr val="00B050"/>
                </a:solidFill>
              </a:rPr>
              <a:t>ii – Umpires</a:t>
            </a:r>
          </a:p>
          <a:p>
            <a:r>
              <a:rPr lang="en-US" b="1" dirty="0" smtClean="0"/>
              <a:t>Umpires are assistants to the Referees without authority to make final decision.</a:t>
            </a:r>
          </a:p>
          <a:p>
            <a:r>
              <a:rPr lang="en-US" b="1" dirty="0" smtClean="0"/>
              <a:t>The umpire shall be placed by the Referee in such a position that they may observe the competition closely.</a:t>
            </a:r>
          </a:p>
          <a:p>
            <a:r>
              <a:rPr lang="en-US" b="1" dirty="0" smtClean="0"/>
              <a:t>In any case of failure or violation of the rules by an athlete or other person, make an immediate written report of the incident to the Referee.</a:t>
            </a:r>
            <a:endParaRPr lang="en-US" dirty="0"/>
          </a:p>
        </p:txBody>
      </p:sp>
    </p:spTree>
    <p:extLst>
      <p:ext uri="{BB962C8B-B14F-4D97-AF65-F5344CB8AC3E}">
        <p14:creationId xmlns:p14="http://schemas.microsoft.com/office/powerpoint/2010/main" val="13764965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Competition Officials</a:t>
            </a:r>
            <a:endParaRPr lang="en-US" dirty="0"/>
          </a:p>
        </p:txBody>
      </p:sp>
      <p:sp>
        <p:nvSpPr>
          <p:cNvPr id="3" name="Content Placeholder 2"/>
          <p:cNvSpPr>
            <a:spLocks noGrp="1"/>
          </p:cNvSpPr>
          <p:nvPr>
            <p:ph idx="1"/>
          </p:nvPr>
        </p:nvSpPr>
        <p:spPr>
          <a:xfrm>
            <a:off x="457200" y="1600200"/>
            <a:ext cx="8229600" cy="4953000"/>
          </a:xfrm>
        </p:spPr>
        <p:style>
          <a:lnRef idx="2">
            <a:schemeClr val="dk1"/>
          </a:lnRef>
          <a:fillRef idx="1">
            <a:schemeClr val="lt1"/>
          </a:fillRef>
          <a:effectRef idx="0">
            <a:schemeClr val="dk1"/>
          </a:effectRef>
          <a:fontRef idx="minor">
            <a:schemeClr val="dk1"/>
          </a:fontRef>
        </p:style>
        <p:txBody>
          <a:bodyPr>
            <a:normAutofit fontScale="92500" lnSpcReduction="10000"/>
          </a:bodyPr>
          <a:lstStyle/>
          <a:p>
            <a:pPr marL="0" indent="0" algn="ctr">
              <a:buNone/>
            </a:pPr>
            <a:r>
              <a:rPr lang="en-US" b="1" dirty="0" smtClean="0">
                <a:solidFill>
                  <a:srgbClr val="00B050"/>
                </a:solidFill>
              </a:rPr>
              <a:t>iv - </a:t>
            </a:r>
            <a:r>
              <a:rPr lang="en-US" b="1" dirty="0">
                <a:solidFill>
                  <a:srgbClr val="00B050"/>
                </a:solidFill>
              </a:rPr>
              <a:t>Time Keepers</a:t>
            </a:r>
          </a:p>
          <a:p>
            <a:r>
              <a:rPr lang="en-US" b="1" dirty="0" smtClean="0"/>
              <a:t>In case of hand timing, a sufficient number of timekeepers for the number of athletes entered shall be appointed.</a:t>
            </a:r>
          </a:p>
          <a:p>
            <a:r>
              <a:rPr lang="en-US" b="1" dirty="0" smtClean="0"/>
              <a:t>One of them shall b designated as the Chief Timekeeper.</a:t>
            </a:r>
          </a:p>
          <a:p>
            <a:r>
              <a:rPr lang="en-US" b="1" dirty="0" smtClean="0"/>
              <a:t>He shall allocate duties to the Timekeepers.</a:t>
            </a:r>
          </a:p>
          <a:p>
            <a:r>
              <a:rPr lang="en-US" b="1" dirty="0" smtClean="0"/>
              <a:t>These Timekeepers shall act as back up Timekeepers when fully Automatic Photo Finish System is in use.  </a:t>
            </a:r>
            <a:endParaRPr lang="en-US" b="1" dirty="0"/>
          </a:p>
        </p:txBody>
      </p:sp>
    </p:spTree>
    <p:extLst>
      <p:ext uri="{BB962C8B-B14F-4D97-AF65-F5344CB8AC3E}">
        <p14:creationId xmlns:p14="http://schemas.microsoft.com/office/powerpoint/2010/main" val="23985032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Competition Officials</a:t>
            </a:r>
            <a:endParaRPr lang="en-US" dirty="0"/>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pPr marL="0" indent="0" algn="ctr">
              <a:buNone/>
            </a:pPr>
            <a:r>
              <a:rPr lang="en-US" b="1" dirty="0" smtClean="0">
                <a:solidFill>
                  <a:srgbClr val="00B050"/>
                </a:solidFill>
              </a:rPr>
              <a:t>v - </a:t>
            </a:r>
            <a:r>
              <a:rPr lang="en-US" b="1" dirty="0">
                <a:solidFill>
                  <a:srgbClr val="00B050"/>
                </a:solidFill>
              </a:rPr>
              <a:t>Photo Finish Judge</a:t>
            </a:r>
          </a:p>
          <a:p>
            <a:r>
              <a:rPr lang="en-US" dirty="0" smtClean="0"/>
              <a:t> </a:t>
            </a:r>
            <a:r>
              <a:rPr lang="en-US" b="1" dirty="0" smtClean="0"/>
              <a:t>When </a:t>
            </a:r>
            <a:r>
              <a:rPr lang="en-US" b="1" dirty="0"/>
              <a:t>fully Automatic Photo Finish System is in </a:t>
            </a:r>
            <a:r>
              <a:rPr lang="en-US" b="1" dirty="0" smtClean="0"/>
              <a:t>used, a Chief </a:t>
            </a:r>
            <a:r>
              <a:rPr lang="en-US" b="1" dirty="0"/>
              <a:t>Photo Finish </a:t>
            </a:r>
            <a:r>
              <a:rPr lang="en-US" b="1" dirty="0" smtClean="0"/>
              <a:t>Judge and at least two assistant </a:t>
            </a:r>
            <a:r>
              <a:rPr lang="en-US" b="1" dirty="0"/>
              <a:t>Photo Finish </a:t>
            </a:r>
            <a:r>
              <a:rPr lang="en-US" b="1" dirty="0" smtClean="0"/>
              <a:t>Judges shall be appointed.</a:t>
            </a:r>
            <a:endParaRPr lang="en-US" b="1" dirty="0"/>
          </a:p>
          <a:p>
            <a:pPr marL="0" indent="0">
              <a:buNone/>
            </a:pPr>
            <a:endParaRPr lang="en-US" dirty="0"/>
          </a:p>
        </p:txBody>
      </p:sp>
    </p:spTree>
    <p:extLst>
      <p:ext uri="{BB962C8B-B14F-4D97-AF65-F5344CB8AC3E}">
        <p14:creationId xmlns:p14="http://schemas.microsoft.com/office/powerpoint/2010/main" val="15362470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Competition Officials</a:t>
            </a:r>
            <a:endParaRPr lang="en-US" dirty="0"/>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pPr marL="0" indent="0" algn="ctr">
              <a:buNone/>
            </a:pPr>
            <a:r>
              <a:rPr lang="en-US" b="1" dirty="0">
                <a:solidFill>
                  <a:srgbClr val="00B050"/>
                </a:solidFill>
              </a:rPr>
              <a:t>v</a:t>
            </a:r>
            <a:r>
              <a:rPr lang="en-US" b="1" dirty="0" smtClean="0">
                <a:solidFill>
                  <a:srgbClr val="00B050"/>
                </a:solidFill>
              </a:rPr>
              <a:t>i – Starter</a:t>
            </a:r>
          </a:p>
          <a:p>
            <a:r>
              <a:rPr lang="en-US" b="1" dirty="0" smtClean="0"/>
              <a:t> </a:t>
            </a:r>
            <a:r>
              <a:rPr lang="en-US" b="1" dirty="0"/>
              <a:t>Starter is responsible to start the Races Competitions.</a:t>
            </a:r>
          </a:p>
          <a:p>
            <a:r>
              <a:rPr lang="en-US" b="1" dirty="0" smtClean="0"/>
              <a:t>They </a:t>
            </a:r>
            <a:r>
              <a:rPr lang="en-US" b="1" dirty="0"/>
              <a:t>should ensure that the conduct of the competition is in full conformity with </a:t>
            </a:r>
            <a:r>
              <a:rPr lang="en-US" b="1" dirty="0" smtClean="0"/>
              <a:t> </a:t>
            </a:r>
            <a:r>
              <a:rPr lang="en-US" b="1" dirty="0"/>
              <a:t>Technical Rules and Regulation.</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8647896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Competition Officials</a:t>
            </a:r>
            <a:endParaRPr lang="en-US" dirty="0"/>
          </a:p>
        </p:txBody>
      </p:sp>
      <p:sp>
        <p:nvSpPr>
          <p:cNvPr id="3" name="Content Placeholder 2"/>
          <p:cNvSpPr>
            <a:spLocks noGrp="1"/>
          </p:cNvSpPr>
          <p:nvPr>
            <p:ph idx="1"/>
          </p:nvPr>
        </p:nvSpPr>
        <p:spPr>
          <a:xfrm>
            <a:off x="457200" y="1600200"/>
            <a:ext cx="8229600" cy="4876800"/>
          </a:xfrm>
        </p:spPr>
        <p:style>
          <a:lnRef idx="2">
            <a:schemeClr val="dk1"/>
          </a:lnRef>
          <a:fillRef idx="1">
            <a:schemeClr val="lt1"/>
          </a:fillRef>
          <a:effectRef idx="0">
            <a:schemeClr val="dk1"/>
          </a:effectRef>
          <a:fontRef idx="minor">
            <a:schemeClr val="dk1"/>
          </a:fontRef>
        </p:style>
        <p:txBody>
          <a:bodyPr>
            <a:normAutofit/>
          </a:bodyPr>
          <a:lstStyle/>
          <a:p>
            <a:pPr marL="0" indent="0" algn="ctr">
              <a:buNone/>
            </a:pPr>
            <a:r>
              <a:rPr lang="en-US" b="1" dirty="0" smtClean="0">
                <a:solidFill>
                  <a:srgbClr val="00B050"/>
                </a:solidFill>
              </a:rPr>
              <a:t>vii - </a:t>
            </a:r>
            <a:r>
              <a:rPr lang="en-US" b="1" dirty="0">
                <a:solidFill>
                  <a:srgbClr val="00B050"/>
                </a:solidFill>
              </a:rPr>
              <a:t>Start Coordinator</a:t>
            </a:r>
          </a:p>
          <a:p>
            <a:pPr algn="ctr"/>
            <a:r>
              <a:rPr lang="en-US" dirty="0" smtClean="0"/>
              <a:t> </a:t>
            </a:r>
            <a:r>
              <a:rPr lang="en-US" b="1" dirty="0" smtClean="0">
                <a:solidFill>
                  <a:srgbClr val="002060"/>
                </a:solidFill>
              </a:rPr>
              <a:t>The </a:t>
            </a:r>
            <a:r>
              <a:rPr lang="en-US" b="1" dirty="0">
                <a:solidFill>
                  <a:srgbClr val="002060"/>
                </a:solidFill>
              </a:rPr>
              <a:t>Start </a:t>
            </a:r>
            <a:r>
              <a:rPr lang="en-US" b="1" dirty="0" smtClean="0">
                <a:solidFill>
                  <a:srgbClr val="002060"/>
                </a:solidFill>
              </a:rPr>
              <a:t>Coordinator shall:</a:t>
            </a:r>
          </a:p>
          <a:p>
            <a:r>
              <a:rPr lang="en-US" b="1" dirty="0" smtClean="0"/>
              <a:t>Allocate the duties of the start team judges.</a:t>
            </a:r>
          </a:p>
          <a:p>
            <a:r>
              <a:rPr lang="en-US" b="1" dirty="0" smtClean="0"/>
              <a:t>Supervise the duties to be fulfilled by each member of team.</a:t>
            </a:r>
          </a:p>
          <a:p>
            <a:r>
              <a:rPr lang="en-US" b="1" dirty="0" smtClean="0"/>
              <a:t>Inform the Starter, after receiving the relevant order from the Competition Director, that everything is in order to start the Race. </a:t>
            </a:r>
            <a:endParaRPr lang="en-US" b="1" dirty="0"/>
          </a:p>
          <a:p>
            <a:endParaRPr lang="en-US" b="1" dirty="0"/>
          </a:p>
        </p:txBody>
      </p:sp>
    </p:spTree>
    <p:extLst>
      <p:ext uri="{BB962C8B-B14F-4D97-AF65-F5344CB8AC3E}">
        <p14:creationId xmlns:p14="http://schemas.microsoft.com/office/powerpoint/2010/main" val="9637842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Competition Officials</a:t>
            </a:r>
            <a:endParaRPr lang="en-US" dirty="0"/>
          </a:p>
        </p:txBody>
      </p:sp>
      <p:sp>
        <p:nvSpPr>
          <p:cNvPr id="3" name="Content Placeholder 2"/>
          <p:cNvSpPr>
            <a:spLocks noGrp="1"/>
          </p:cNvSpPr>
          <p:nvPr>
            <p:ph idx="1"/>
          </p:nvPr>
        </p:nvSpPr>
        <p:spPr>
          <a:xfrm>
            <a:off x="457200" y="1600200"/>
            <a:ext cx="8229600" cy="4876800"/>
          </a:xfrm>
        </p:spPr>
        <p:style>
          <a:lnRef idx="2">
            <a:schemeClr val="dk1"/>
          </a:lnRef>
          <a:fillRef idx="1">
            <a:schemeClr val="lt1"/>
          </a:fillRef>
          <a:effectRef idx="0">
            <a:schemeClr val="dk1"/>
          </a:effectRef>
          <a:fontRef idx="minor">
            <a:schemeClr val="dk1"/>
          </a:fontRef>
        </p:style>
        <p:txBody>
          <a:bodyPr>
            <a:normAutofit lnSpcReduction="10000"/>
          </a:bodyPr>
          <a:lstStyle/>
          <a:p>
            <a:pPr marL="0" indent="0" algn="ctr">
              <a:buNone/>
            </a:pPr>
            <a:r>
              <a:rPr lang="en-US" b="1" dirty="0">
                <a:solidFill>
                  <a:srgbClr val="00B050"/>
                </a:solidFill>
              </a:rPr>
              <a:t>v</a:t>
            </a:r>
            <a:r>
              <a:rPr lang="en-US" b="1" dirty="0" smtClean="0">
                <a:solidFill>
                  <a:srgbClr val="00B050"/>
                </a:solidFill>
              </a:rPr>
              <a:t>iii - Recallers</a:t>
            </a:r>
            <a:endParaRPr lang="en-US" b="1" dirty="0">
              <a:solidFill>
                <a:srgbClr val="00B050"/>
              </a:solidFill>
            </a:endParaRPr>
          </a:p>
          <a:p>
            <a:r>
              <a:rPr lang="en-US" b="1" dirty="0" smtClean="0"/>
              <a:t>Recaller  </a:t>
            </a:r>
            <a:r>
              <a:rPr lang="en-US" b="1" dirty="0"/>
              <a:t>Call-up the competitors approximately 10 minutes before the race is due to </a:t>
            </a:r>
            <a:r>
              <a:rPr lang="en-US" b="1" dirty="0" smtClean="0"/>
              <a:t>start.</a:t>
            </a:r>
            <a:endParaRPr lang="en-US" b="1" dirty="0"/>
          </a:p>
          <a:p>
            <a:r>
              <a:rPr lang="en-US" b="1" dirty="0"/>
              <a:t>Advise athletes of heats/lanes </a:t>
            </a:r>
            <a:r>
              <a:rPr lang="en-US" b="1" dirty="0" smtClean="0"/>
              <a:t>allotted.</a:t>
            </a:r>
            <a:endParaRPr lang="en-US" b="1" dirty="0"/>
          </a:p>
          <a:p>
            <a:r>
              <a:rPr lang="en-US" b="1" dirty="0"/>
              <a:t>Check clothing, shoes and </a:t>
            </a:r>
            <a:r>
              <a:rPr lang="en-US" b="1" dirty="0" smtClean="0"/>
              <a:t>numbers.</a:t>
            </a:r>
            <a:endParaRPr lang="en-US" b="1" dirty="0"/>
          </a:p>
          <a:p>
            <a:r>
              <a:rPr lang="en-US" b="1" dirty="0"/>
              <a:t>Recall the athletes if there is a false start.</a:t>
            </a:r>
          </a:p>
          <a:p>
            <a:r>
              <a:rPr lang="en-US" b="1" dirty="0"/>
              <a:t>Recall the athletes if there has been a block </a:t>
            </a:r>
            <a:r>
              <a:rPr lang="en-US" b="1" dirty="0" smtClean="0"/>
              <a:t>failure.</a:t>
            </a:r>
            <a:endParaRPr lang="en-US" b="1" dirty="0"/>
          </a:p>
          <a:p>
            <a:endParaRPr lang="en-US" dirty="0"/>
          </a:p>
        </p:txBody>
      </p:sp>
    </p:spTree>
    <p:extLst>
      <p:ext uri="{BB962C8B-B14F-4D97-AF65-F5344CB8AC3E}">
        <p14:creationId xmlns:p14="http://schemas.microsoft.com/office/powerpoint/2010/main" val="2402451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 International Officials</a:t>
            </a: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Content Placeholder 2"/>
          <p:cNvSpPr>
            <a:spLocks noGrp="1"/>
          </p:cNvSpPr>
          <p:nvPr>
            <p:ph idx="1"/>
          </p:nvPr>
        </p:nvSpPr>
        <p:spPr>
          <a:xfrm>
            <a:off x="457200" y="1600200"/>
            <a:ext cx="8229600" cy="4953000"/>
          </a:xfrm>
        </p:spPr>
        <p:style>
          <a:lnRef idx="2">
            <a:schemeClr val="dk1"/>
          </a:lnRef>
          <a:fillRef idx="1">
            <a:schemeClr val="lt1"/>
          </a:fillRef>
          <a:effectRef idx="0">
            <a:schemeClr val="dk1"/>
          </a:effectRef>
          <a:fontRef idx="minor">
            <a:schemeClr val="dk1"/>
          </a:fontRef>
        </p:style>
        <p:txBody>
          <a:bodyPr>
            <a:normAutofit fontScale="92500"/>
          </a:bodyPr>
          <a:lstStyle/>
          <a:p>
            <a:pPr marL="0" indent="0" algn="ctr">
              <a:buNone/>
            </a:pPr>
            <a:r>
              <a:rPr lang="en-US" b="1" i="1" dirty="0" smtClean="0">
                <a:solidFill>
                  <a:srgbClr val="00B050"/>
                </a:solidFill>
              </a:rPr>
              <a:t>I – Organizational Delegates</a:t>
            </a:r>
          </a:p>
          <a:p>
            <a:r>
              <a:rPr lang="en-US" b="1" dirty="0" smtClean="0"/>
              <a:t>Organizational Delegates shall maintain close liaison with the organizing committee at all times and report regularly to the IAAF Council.</a:t>
            </a:r>
          </a:p>
          <a:p>
            <a:r>
              <a:rPr lang="en-US" b="1" dirty="0" smtClean="0"/>
              <a:t>They shall deal as necessary concerning matters such as duties and finical responsibilities of organizing member and organizing committee.</a:t>
            </a:r>
          </a:p>
          <a:p>
            <a:r>
              <a:rPr lang="en-US" b="1" dirty="0" smtClean="0"/>
              <a:t>They shall cooperate with the technical delegates.</a:t>
            </a:r>
          </a:p>
          <a:p>
            <a:endParaRPr lang="en-US" dirty="0"/>
          </a:p>
        </p:txBody>
      </p:sp>
    </p:spTree>
    <p:extLst>
      <p:ext uri="{BB962C8B-B14F-4D97-AF65-F5344CB8AC3E}">
        <p14:creationId xmlns:p14="http://schemas.microsoft.com/office/powerpoint/2010/main" val="8851272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Competition Officials</a:t>
            </a:r>
            <a:endParaRPr lang="en-US" dirty="0"/>
          </a:p>
        </p:txBody>
      </p:sp>
      <p:sp>
        <p:nvSpPr>
          <p:cNvPr id="3" name="Content Placeholder 2"/>
          <p:cNvSpPr>
            <a:spLocks noGrp="1"/>
          </p:cNvSpPr>
          <p:nvPr>
            <p:ph idx="1"/>
          </p:nvPr>
        </p:nvSpPr>
        <p:spPr>
          <a:xfrm>
            <a:off x="457200" y="1600200"/>
            <a:ext cx="8229600" cy="4876800"/>
          </a:xfrm>
        </p:spPr>
        <p:style>
          <a:lnRef idx="2">
            <a:schemeClr val="dk1"/>
          </a:lnRef>
          <a:fillRef idx="1">
            <a:schemeClr val="lt1"/>
          </a:fillRef>
          <a:effectRef idx="0">
            <a:schemeClr val="dk1"/>
          </a:effectRef>
          <a:fontRef idx="minor">
            <a:schemeClr val="dk1"/>
          </a:fontRef>
        </p:style>
        <p:txBody>
          <a:bodyPr>
            <a:normAutofit/>
          </a:bodyPr>
          <a:lstStyle/>
          <a:p>
            <a:pPr marL="0" indent="0" algn="ctr">
              <a:buNone/>
            </a:pPr>
            <a:r>
              <a:rPr lang="en-US" b="1" dirty="0">
                <a:solidFill>
                  <a:srgbClr val="00B050"/>
                </a:solidFill>
              </a:rPr>
              <a:t>i</a:t>
            </a:r>
            <a:r>
              <a:rPr lang="en-US" b="1" dirty="0" smtClean="0">
                <a:solidFill>
                  <a:srgbClr val="00B050"/>
                </a:solidFill>
              </a:rPr>
              <a:t>x - </a:t>
            </a:r>
            <a:r>
              <a:rPr lang="en-US" b="1" dirty="0">
                <a:solidFill>
                  <a:srgbClr val="00B050"/>
                </a:solidFill>
              </a:rPr>
              <a:t> Call Room </a:t>
            </a:r>
            <a:r>
              <a:rPr lang="en-US" b="1" dirty="0" smtClean="0">
                <a:solidFill>
                  <a:srgbClr val="00B050"/>
                </a:solidFill>
              </a:rPr>
              <a:t>Judges</a:t>
            </a:r>
            <a:endParaRPr lang="en-US" b="1" dirty="0">
              <a:solidFill>
                <a:srgbClr val="00B050"/>
              </a:solidFill>
            </a:endParaRPr>
          </a:p>
          <a:p>
            <a:r>
              <a:rPr lang="en-US" b="1" dirty="0" smtClean="0"/>
              <a:t>The Call Room Chief Judge shall supervise the  warm up area and the competition area to ensure that the athletes be present and ready at the competition site for the scheduled start of their event.</a:t>
            </a:r>
          </a:p>
          <a:p>
            <a:r>
              <a:rPr lang="en-US" b="1" dirty="0" smtClean="0"/>
              <a:t> </a:t>
            </a:r>
            <a:r>
              <a:rPr lang="en-US" b="1" dirty="0"/>
              <a:t>The Call </a:t>
            </a:r>
            <a:r>
              <a:rPr lang="en-US" b="1" dirty="0" smtClean="0"/>
              <a:t>Room Judges shall ensure that athletes are wearing officially approved uniform.</a:t>
            </a:r>
            <a:endParaRPr lang="en-US" b="1" dirty="0"/>
          </a:p>
        </p:txBody>
      </p:sp>
    </p:spTree>
    <p:extLst>
      <p:ext uri="{BB962C8B-B14F-4D97-AF65-F5344CB8AC3E}">
        <p14:creationId xmlns:p14="http://schemas.microsoft.com/office/powerpoint/2010/main" val="24949834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Competition Officials</a:t>
            </a:r>
            <a:endParaRPr lang="en-US" dirty="0"/>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pPr marL="0" indent="0" algn="ctr">
              <a:buNone/>
            </a:pPr>
            <a:r>
              <a:rPr lang="en-US" b="1" dirty="0">
                <a:solidFill>
                  <a:srgbClr val="00B050"/>
                </a:solidFill>
              </a:rPr>
              <a:t>x</a:t>
            </a:r>
            <a:r>
              <a:rPr lang="en-US" b="1" dirty="0" smtClean="0">
                <a:solidFill>
                  <a:srgbClr val="00B050"/>
                </a:solidFill>
              </a:rPr>
              <a:t> - </a:t>
            </a:r>
            <a:r>
              <a:rPr lang="en-US" b="1" dirty="0">
                <a:solidFill>
                  <a:srgbClr val="00B050"/>
                </a:solidFill>
              </a:rPr>
              <a:t>Lap Scorer</a:t>
            </a:r>
          </a:p>
          <a:p>
            <a:r>
              <a:rPr lang="en-US" b="1" dirty="0" smtClean="0"/>
              <a:t>Lap Scorer  counts the </a:t>
            </a:r>
            <a:r>
              <a:rPr lang="en-US" b="1" dirty="0"/>
              <a:t>laps run by each competitor in races over 1500m. </a:t>
            </a:r>
            <a:endParaRPr lang="en-US" b="1" dirty="0" smtClean="0"/>
          </a:p>
          <a:p>
            <a:r>
              <a:rPr lang="en-US" b="1" dirty="0"/>
              <a:t>Lap Scorer </a:t>
            </a:r>
            <a:r>
              <a:rPr lang="en-US" b="1" dirty="0" smtClean="0"/>
              <a:t> is Appointed </a:t>
            </a:r>
            <a:r>
              <a:rPr lang="en-US" b="1" dirty="0"/>
              <a:t>by the referee to assist in ensuring the rules are adhered to.</a:t>
            </a:r>
          </a:p>
        </p:txBody>
      </p:sp>
    </p:spTree>
    <p:extLst>
      <p:ext uri="{BB962C8B-B14F-4D97-AF65-F5344CB8AC3E}">
        <p14:creationId xmlns:p14="http://schemas.microsoft.com/office/powerpoint/2010/main" val="25039687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style>
          <a:lnRef idx="2">
            <a:schemeClr val="dk1"/>
          </a:lnRef>
          <a:fillRef idx="1">
            <a:schemeClr val="lt1"/>
          </a:fillRef>
          <a:effectRef idx="0">
            <a:schemeClr val="dk1"/>
          </a:effectRef>
          <a:fontRef idx="minor">
            <a:schemeClr val="dk1"/>
          </a:fontRef>
        </p:style>
        <p:txBody>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Competition Officials</a:t>
            </a:r>
            <a:endParaRPr lang="en-US" dirty="0"/>
          </a:p>
        </p:txBody>
      </p:sp>
      <p:sp>
        <p:nvSpPr>
          <p:cNvPr id="3" name="Content Placeholder 2"/>
          <p:cNvSpPr>
            <a:spLocks noGrp="1"/>
          </p:cNvSpPr>
          <p:nvPr>
            <p:ph idx="1"/>
          </p:nvPr>
        </p:nvSpPr>
        <p:spPr>
          <a:xfrm>
            <a:off x="457200" y="1295400"/>
            <a:ext cx="8229600" cy="5410200"/>
          </a:xfrm>
        </p:spPr>
        <p:style>
          <a:lnRef idx="2">
            <a:schemeClr val="dk1"/>
          </a:lnRef>
          <a:fillRef idx="1">
            <a:schemeClr val="lt1"/>
          </a:fillRef>
          <a:effectRef idx="0">
            <a:schemeClr val="dk1"/>
          </a:effectRef>
          <a:fontRef idx="minor">
            <a:schemeClr val="dk1"/>
          </a:fontRef>
        </p:style>
        <p:txBody>
          <a:bodyPr>
            <a:normAutofit fontScale="40000" lnSpcReduction="20000"/>
          </a:bodyPr>
          <a:lstStyle/>
          <a:p>
            <a:pPr marL="0" indent="0" algn="ctr">
              <a:buNone/>
            </a:pPr>
            <a:r>
              <a:rPr lang="en-US" sz="8000" b="1" dirty="0">
                <a:solidFill>
                  <a:srgbClr val="00B050"/>
                </a:solidFill>
              </a:rPr>
              <a:t>x</a:t>
            </a:r>
            <a:r>
              <a:rPr lang="en-US" sz="8000" b="1" dirty="0" smtClean="0">
                <a:solidFill>
                  <a:srgbClr val="00B050"/>
                </a:solidFill>
              </a:rPr>
              <a:t>i - </a:t>
            </a:r>
            <a:r>
              <a:rPr lang="en-US" sz="8000" b="1" dirty="0">
                <a:solidFill>
                  <a:srgbClr val="00B050"/>
                </a:solidFill>
              </a:rPr>
              <a:t>Marshal</a:t>
            </a:r>
          </a:p>
          <a:p>
            <a:r>
              <a:rPr lang="en-US" sz="6000" b="1" dirty="0"/>
              <a:t>The </a:t>
            </a:r>
            <a:r>
              <a:rPr lang="en-US" sz="6000" b="1" dirty="0" smtClean="0"/>
              <a:t> </a:t>
            </a:r>
            <a:r>
              <a:rPr lang="en-US" sz="6000" b="1" dirty="0"/>
              <a:t>Marshall is one of the most important persons on the field</a:t>
            </a:r>
            <a:r>
              <a:rPr lang="en-US" sz="6000" b="1" dirty="0" smtClean="0"/>
              <a:t>.</a:t>
            </a:r>
          </a:p>
          <a:p>
            <a:r>
              <a:rPr lang="en-US" sz="6000" b="1" dirty="0" smtClean="0"/>
              <a:t>Field </a:t>
            </a:r>
            <a:r>
              <a:rPr lang="en-US" sz="6000" b="1" dirty="0"/>
              <a:t>Marshalls can issue Purple Cards </a:t>
            </a:r>
            <a:r>
              <a:rPr lang="en-US" sz="6000" b="1" dirty="0" smtClean="0"/>
              <a:t> </a:t>
            </a:r>
            <a:r>
              <a:rPr lang="en-US" sz="6000" b="1" dirty="0"/>
              <a:t>to people that get out of line, and can consult with the officials to decide whether the officials should eject someone from the field</a:t>
            </a:r>
            <a:r>
              <a:rPr lang="en-US" sz="6000" b="1" dirty="0" smtClean="0"/>
              <a:t>.</a:t>
            </a:r>
          </a:p>
          <a:p>
            <a:r>
              <a:rPr lang="en-US" sz="6000" b="1" dirty="0" smtClean="0"/>
              <a:t> </a:t>
            </a:r>
            <a:r>
              <a:rPr lang="en-US" sz="6000" b="1" dirty="0"/>
              <a:t> The marshal </a:t>
            </a:r>
            <a:r>
              <a:rPr lang="en-US" sz="6000" b="1" dirty="0" smtClean="0"/>
              <a:t> </a:t>
            </a:r>
            <a:r>
              <a:rPr lang="en-US" sz="6000" b="1" dirty="0"/>
              <a:t>presents the heats to the starter as required/requested. The Marshall also </a:t>
            </a:r>
            <a:r>
              <a:rPr lang="en-US" sz="6000" b="1" dirty="0" smtClean="0"/>
              <a:t>assist </a:t>
            </a:r>
            <a:r>
              <a:rPr lang="en-US" sz="6000" b="1" dirty="0"/>
              <a:t>to </a:t>
            </a:r>
            <a:r>
              <a:rPr lang="en-US" sz="6000" b="1" dirty="0" smtClean="0"/>
              <a:t> Key </a:t>
            </a:r>
            <a:r>
              <a:rPr lang="en-US" sz="6000" b="1" dirty="0"/>
              <a:t>Assistants and starters to maintain continuity of operation</a:t>
            </a:r>
            <a:r>
              <a:rPr lang="en-US" sz="6000" b="1" dirty="0" smtClean="0"/>
              <a:t>.</a:t>
            </a:r>
          </a:p>
          <a:p>
            <a:r>
              <a:rPr lang="en-US" sz="6000" b="1" dirty="0"/>
              <a:t>The Marshall assists the Key Assistant and helpers to maintain order, and assist the Recorder in entering the </a:t>
            </a:r>
            <a:r>
              <a:rPr lang="en-US" sz="6000" b="1" dirty="0" smtClean="0"/>
              <a:t> </a:t>
            </a:r>
            <a:r>
              <a:rPr lang="en-US" sz="6000" b="1" dirty="0"/>
              <a:t>athlete's numbers onto the results sheets</a:t>
            </a:r>
            <a:r>
              <a:rPr lang="en-US" sz="6000" b="1" dirty="0" smtClean="0"/>
              <a:t>.</a:t>
            </a:r>
          </a:p>
          <a:p>
            <a:r>
              <a:rPr lang="en-US" sz="6000" b="1" dirty="0"/>
              <a:t> The Finish Marshall assists the Key Assistant to identify the placing of the athletes as they cross the finish line.</a:t>
            </a:r>
          </a:p>
          <a:p>
            <a:pPr marL="0" indent="0">
              <a:buNone/>
            </a:pPr>
            <a:r>
              <a:rPr lang="en-US" dirty="0"/>
              <a:t/>
            </a:r>
            <a:br>
              <a:rPr lang="en-US" dirty="0"/>
            </a:br>
            <a:r>
              <a:rPr lang="en-US" dirty="0"/>
              <a:t/>
            </a:r>
            <a:br>
              <a:rPr lang="en-US" dirty="0"/>
            </a:br>
            <a:endParaRPr lang="en-US" dirty="0"/>
          </a:p>
        </p:txBody>
      </p:sp>
    </p:spTree>
    <p:extLst>
      <p:ext uri="{BB962C8B-B14F-4D97-AF65-F5344CB8AC3E}">
        <p14:creationId xmlns:p14="http://schemas.microsoft.com/office/powerpoint/2010/main" val="18647896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Competition Officials</a:t>
            </a:r>
            <a:endParaRPr lang="en-US" dirty="0"/>
          </a:p>
        </p:txBody>
      </p:sp>
      <p:sp>
        <p:nvSpPr>
          <p:cNvPr id="3" name="Content Placeholder 2"/>
          <p:cNvSpPr>
            <a:spLocks noGrp="1"/>
          </p:cNvSpPr>
          <p:nvPr>
            <p:ph idx="1"/>
          </p:nvPr>
        </p:nvSpPr>
        <p:spPr>
          <a:xfrm>
            <a:off x="457200" y="1600200"/>
            <a:ext cx="8229600" cy="5029200"/>
          </a:xfrm>
        </p:spPr>
        <p:style>
          <a:lnRef idx="2">
            <a:schemeClr val="dk1"/>
          </a:lnRef>
          <a:fillRef idx="1">
            <a:schemeClr val="lt1"/>
          </a:fillRef>
          <a:effectRef idx="0">
            <a:schemeClr val="dk1"/>
          </a:effectRef>
          <a:fontRef idx="minor">
            <a:schemeClr val="dk1"/>
          </a:fontRef>
        </p:style>
        <p:txBody>
          <a:bodyPr>
            <a:normAutofit fontScale="92500" lnSpcReduction="20000"/>
          </a:bodyPr>
          <a:lstStyle/>
          <a:p>
            <a:pPr marL="0" indent="0" algn="ctr">
              <a:buNone/>
            </a:pPr>
            <a:r>
              <a:rPr lang="en-US" sz="3500" b="1" dirty="0">
                <a:solidFill>
                  <a:srgbClr val="00B050"/>
                </a:solidFill>
              </a:rPr>
              <a:t>x</a:t>
            </a:r>
            <a:r>
              <a:rPr lang="en-US" sz="3500" b="1" dirty="0" smtClean="0">
                <a:solidFill>
                  <a:srgbClr val="00B050"/>
                </a:solidFill>
              </a:rPr>
              <a:t>ii - </a:t>
            </a:r>
            <a:r>
              <a:rPr lang="en-US" sz="3500" b="1" dirty="0">
                <a:solidFill>
                  <a:srgbClr val="00B050"/>
                </a:solidFill>
              </a:rPr>
              <a:t>Wind Gauge Operator</a:t>
            </a:r>
          </a:p>
          <a:p>
            <a:r>
              <a:rPr lang="en-US" b="1" dirty="0"/>
              <a:t>T</a:t>
            </a:r>
            <a:r>
              <a:rPr lang="en-US" b="1" dirty="0" smtClean="0"/>
              <a:t>he wind gauge operator have schedule of events so he or she knows the timing of events.</a:t>
            </a:r>
          </a:p>
          <a:p>
            <a:r>
              <a:rPr lang="en-US" b="1" dirty="0"/>
              <a:t>The operator position 20 meters before the foul line and measure from the beginning of the competition to the end of competition</a:t>
            </a:r>
            <a:r>
              <a:rPr lang="en-US" b="1" dirty="0" smtClean="0"/>
              <a:t>.</a:t>
            </a:r>
          </a:p>
          <a:p>
            <a:r>
              <a:rPr lang="en-US" b="1" dirty="0" smtClean="0"/>
              <a:t>Anemometer readings are used to measure the wind velocity so that record performances can be validated.</a:t>
            </a:r>
          </a:p>
          <a:p>
            <a:r>
              <a:rPr lang="en-US" b="1" dirty="0" smtClean="0"/>
              <a:t>Wind Recordings are necessary to measure the speed of wind blowing in the direction of competition.</a:t>
            </a:r>
            <a:endParaRPr lang="en-US" b="1" dirty="0"/>
          </a:p>
        </p:txBody>
      </p:sp>
    </p:spTree>
    <p:extLst>
      <p:ext uri="{BB962C8B-B14F-4D97-AF65-F5344CB8AC3E}">
        <p14:creationId xmlns:p14="http://schemas.microsoft.com/office/powerpoint/2010/main" val="9637842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Competition Officials</a:t>
            </a:r>
            <a:endParaRPr lang="en-US" dirty="0"/>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pPr marL="0" indent="0" algn="ctr">
              <a:buNone/>
            </a:pPr>
            <a:r>
              <a:rPr lang="en-US" b="1" dirty="0">
                <a:solidFill>
                  <a:srgbClr val="00B050"/>
                </a:solidFill>
              </a:rPr>
              <a:t>x</a:t>
            </a:r>
            <a:r>
              <a:rPr lang="en-US" b="1" dirty="0" smtClean="0">
                <a:solidFill>
                  <a:srgbClr val="00B050"/>
                </a:solidFill>
              </a:rPr>
              <a:t>iii - </a:t>
            </a:r>
            <a:r>
              <a:rPr lang="en-US" b="1" dirty="0">
                <a:solidFill>
                  <a:srgbClr val="00B050"/>
                </a:solidFill>
              </a:rPr>
              <a:t>Advertising Commissioner </a:t>
            </a:r>
          </a:p>
          <a:p>
            <a:r>
              <a:rPr lang="en-US" b="1" dirty="0" smtClean="0"/>
              <a:t>The Advertising Commissioner will supervise and apply the current IAAF Advertising Rules and Regulation and shall determine any unresolved Advertising issue or matter arising in the Call Room in conjunction with the Call Room Referee.</a:t>
            </a:r>
            <a:endParaRPr lang="en-US" b="1" dirty="0"/>
          </a:p>
        </p:txBody>
      </p:sp>
    </p:spTree>
    <p:extLst>
      <p:ext uri="{BB962C8B-B14F-4D97-AF65-F5344CB8AC3E}">
        <p14:creationId xmlns:p14="http://schemas.microsoft.com/office/powerpoint/2010/main" val="24024516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Additional Officials</a:t>
            </a:r>
            <a:endParaRPr lang="en-US" dirty="0"/>
          </a:p>
        </p:txBody>
      </p:sp>
      <p:sp>
        <p:nvSpPr>
          <p:cNvPr id="3" name="Content Placeholder 2"/>
          <p:cNvSpPr>
            <a:spLocks noGrp="1"/>
          </p:cNvSpPr>
          <p:nvPr>
            <p:ph idx="1"/>
          </p:nvPr>
        </p:nvSpPr>
        <p:spPr>
          <a:xfrm>
            <a:off x="457200" y="1676400"/>
            <a:ext cx="8229600" cy="4953000"/>
          </a:xfrm>
        </p:spPr>
        <p:style>
          <a:lnRef idx="2">
            <a:schemeClr val="dk1"/>
          </a:lnRef>
          <a:fillRef idx="1">
            <a:schemeClr val="lt1"/>
          </a:fillRef>
          <a:effectRef idx="0">
            <a:schemeClr val="dk1"/>
          </a:effectRef>
          <a:fontRef idx="minor">
            <a:schemeClr val="dk1"/>
          </a:fontRef>
        </p:style>
        <p:txBody>
          <a:bodyPr>
            <a:normAutofit fontScale="85000" lnSpcReduction="20000"/>
          </a:bodyPr>
          <a:lstStyle/>
          <a:p>
            <a:pPr marL="0" indent="0" algn="ctr">
              <a:buNone/>
            </a:pPr>
            <a:r>
              <a:rPr lang="en-US" sz="3800" b="1" dirty="0" smtClean="0">
                <a:solidFill>
                  <a:srgbClr val="00B050"/>
                </a:solidFill>
              </a:rPr>
              <a:t>i - </a:t>
            </a:r>
            <a:r>
              <a:rPr lang="en-US" sz="3800" b="1" dirty="0">
                <a:solidFill>
                  <a:srgbClr val="00B050"/>
                </a:solidFill>
              </a:rPr>
              <a:t>Announcers</a:t>
            </a:r>
          </a:p>
          <a:p>
            <a:r>
              <a:rPr lang="en-US" b="1" dirty="0"/>
              <a:t>A</a:t>
            </a:r>
            <a:r>
              <a:rPr lang="en-US" b="1" dirty="0" smtClean="0"/>
              <a:t>nnouncer </a:t>
            </a:r>
            <a:r>
              <a:rPr lang="en-US" b="1" dirty="0"/>
              <a:t> </a:t>
            </a:r>
            <a:r>
              <a:rPr lang="en-US" b="1" dirty="0" smtClean="0"/>
              <a:t>Welcome </a:t>
            </a:r>
            <a:r>
              <a:rPr lang="en-US" b="1" dirty="0"/>
              <a:t>everyone and </a:t>
            </a:r>
            <a:r>
              <a:rPr lang="en-US" b="1" dirty="0" smtClean="0"/>
              <a:t>introduce the participants. </a:t>
            </a:r>
          </a:p>
          <a:p>
            <a:r>
              <a:rPr lang="en-US" b="1" dirty="0" smtClean="0"/>
              <a:t>Announcer  Call </a:t>
            </a:r>
            <a:r>
              <a:rPr lang="en-US" b="1" dirty="0"/>
              <a:t>event numbers and events for </a:t>
            </a:r>
            <a:r>
              <a:rPr lang="en-US" b="1" dirty="0" smtClean="0"/>
              <a:t>marshaling.</a:t>
            </a:r>
            <a:endParaRPr lang="en-US" b="1" dirty="0"/>
          </a:p>
          <a:p>
            <a:r>
              <a:rPr lang="en-US" b="1" dirty="0"/>
              <a:t>Announcer</a:t>
            </a:r>
            <a:r>
              <a:rPr lang="en-US" b="1" dirty="0" smtClean="0"/>
              <a:t>  </a:t>
            </a:r>
            <a:r>
              <a:rPr lang="en-US" b="1" dirty="0"/>
              <a:t>give results of events as they are taken to the recorders. </a:t>
            </a:r>
            <a:endParaRPr lang="en-US" b="1" dirty="0" smtClean="0"/>
          </a:p>
          <a:p>
            <a:r>
              <a:rPr lang="en-US" b="1" dirty="0"/>
              <a:t>Announcer </a:t>
            </a:r>
            <a:r>
              <a:rPr lang="en-US" b="1" dirty="0" smtClean="0"/>
              <a:t>Gives </a:t>
            </a:r>
            <a:r>
              <a:rPr lang="en-US" b="1" dirty="0"/>
              <a:t>progressive results as supplied by the scorers</a:t>
            </a:r>
            <a:r>
              <a:rPr lang="en-US" b="1" dirty="0" smtClean="0"/>
              <a:t>.</a:t>
            </a:r>
            <a:endParaRPr lang="en-US" b="1" dirty="0"/>
          </a:p>
          <a:p>
            <a:r>
              <a:rPr lang="en-US" b="1" dirty="0"/>
              <a:t>Announcer</a:t>
            </a:r>
            <a:r>
              <a:rPr lang="en-US" b="1" dirty="0" smtClean="0"/>
              <a:t> Announce the </a:t>
            </a:r>
            <a:r>
              <a:rPr lang="en-US" b="1" dirty="0"/>
              <a:t>lane draws if required, especially in </a:t>
            </a:r>
            <a:r>
              <a:rPr lang="en-US" b="1" dirty="0" smtClean="0"/>
              <a:t>relay race.</a:t>
            </a:r>
            <a:endParaRPr lang="en-US" b="1" dirty="0"/>
          </a:p>
          <a:p>
            <a:r>
              <a:rPr lang="en-US" b="1" dirty="0" smtClean="0"/>
              <a:t> </a:t>
            </a:r>
            <a:r>
              <a:rPr lang="en-US" b="1" dirty="0"/>
              <a:t>Announcer Announce</a:t>
            </a:r>
            <a:r>
              <a:rPr lang="en-US" b="1" dirty="0" smtClean="0"/>
              <a:t> the </a:t>
            </a:r>
            <a:r>
              <a:rPr lang="en-US" b="1" dirty="0"/>
              <a:t>interest </a:t>
            </a:r>
            <a:r>
              <a:rPr lang="en-US" b="1" dirty="0" smtClean="0"/>
              <a:t>of </a:t>
            </a:r>
            <a:r>
              <a:rPr lang="en-US" b="1" dirty="0"/>
              <a:t>spectators and encouragement for competitors.</a:t>
            </a:r>
          </a:p>
        </p:txBody>
      </p:sp>
    </p:spTree>
    <p:extLst>
      <p:ext uri="{BB962C8B-B14F-4D97-AF65-F5344CB8AC3E}">
        <p14:creationId xmlns:p14="http://schemas.microsoft.com/office/powerpoint/2010/main" val="24949834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Additional Officials</a:t>
            </a:r>
            <a:endParaRPr lang="en-US" dirty="0"/>
          </a:p>
        </p:txBody>
      </p:sp>
      <p:sp>
        <p:nvSpPr>
          <p:cNvPr id="3" name="Content Placeholder 2"/>
          <p:cNvSpPr>
            <a:spLocks noGrp="1"/>
          </p:cNvSpPr>
          <p:nvPr>
            <p:ph idx="1"/>
          </p:nvPr>
        </p:nvSpPr>
        <p:spPr>
          <a:xfrm>
            <a:off x="457200" y="1600200"/>
            <a:ext cx="8229600" cy="4953000"/>
          </a:xfrm>
        </p:spPr>
        <p:style>
          <a:lnRef idx="2">
            <a:schemeClr val="dk1"/>
          </a:lnRef>
          <a:fillRef idx="1">
            <a:schemeClr val="lt1"/>
          </a:fillRef>
          <a:effectRef idx="0">
            <a:schemeClr val="dk1"/>
          </a:effectRef>
          <a:fontRef idx="minor">
            <a:schemeClr val="dk1"/>
          </a:fontRef>
        </p:style>
        <p:txBody>
          <a:bodyPr>
            <a:normAutofit fontScale="85000" lnSpcReduction="20000"/>
          </a:bodyPr>
          <a:lstStyle/>
          <a:p>
            <a:pPr marL="0" indent="0" algn="ctr">
              <a:buNone/>
            </a:pPr>
            <a:r>
              <a:rPr lang="en-US" sz="3800" b="1" dirty="0">
                <a:solidFill>
                  <a:srgbClr val="00B050"/>
                </a:solidFill>
              </a:rPr>
              <a:t>i</a:t>
            </a:r>
            <a:r>
              <a:rPr lang="en-US" sz="3800" b="1" dirty="0" smtClean="0">
                <a:solidFill>
                  <a:srgbClr val="00B050"/>
                </a:solidFill>
              </a:rPr>
              <a:t>i - </a:t>
            </a:r>
            <a:r>
              <a:rPr lang="en-US" sz="3800" b="1" dirty="0">
                <a:solidFill>
                  <a:srgbClr val="00B050"/>
                </a:solidFill>
              </a:rPr>
              <a:t>Recorders</a:t>
            </a:r>
          </a:p>
          <a:p>
            <a:r>
              <a:rPr lang="en-US" dirty="0" smtClean="0"/>
              <a:t> </a:t>
            </a:r>
            <a:r>
              <a:rPr lang="en-US" b="1" dirty="0"/>
              <a:t>The recorder enters the `BEST' performance on the result sheet and completes a performance ticket and hands it to the athlete. </a:t>
            </a:r>
            <a:endParaRPr lang="en-US" b="1" dirty="0" smtClean="0"/>
          </a:p>
          <a:p>
            <a:r>
              <a:rPr lang="en-US" b="1" dirty="0"/>
              <a:t>The recorders enter ALL performance of each successful </a:t>
            </a:r>
            <a:r>
              <a:rPr lang="en-US" b="1" dirty="0" smtClean="0"/>
              <a:t>jump</a:t>
            </a:r>
            <a:r>
              <a:rPr lang="en-US" b="1" dirty="0"/>
              <a:t> </a:t>
            </a:r>
            <a:r>
              <a:rPr lang="en-US" b="1" dirty="0" smtClean="0"/>
              <a:t>or  </a:t>
            </a:r>
            <a:r>
              <a:rPr lang="en-US" b="1" dirty="0"/>
              <a:t>an unsuccessful </a:t>
            </a:r>
            <a:r>
              <a:rPr lang="en-US" b="1" dirty="0" smtClean="0"/>
              <a:t>jump.</a:t>
            </a:r>
          </a:p>
          <a:p>
            <a:r>
              <a:rPr lang="en-US" b="1" dirty="0" smtClean="0"/>
              <a:t> </a:t>
            </a:r>
            <a:r>
              <a:rPr lang="en-US" b="1" dirty="0"/>
              <a:t>Record names of </a:t>
            </a:r>
            <a:r>
              <a:rPr lang="en-US" b="1" dirty="0" smtClean="0"/>
              <a:t>place getters on </a:t>
            </a:r>
            <a:r>
              <a:rPr lang="en-US" b="1" dirty="0"/>
              <a:t>“Result Slips</a:t>
            </a:r>
            <a:r>
              <a:rPr lang="en-US" b="1" dirty="0" smtClean="0"/>
              <a:t>”.</a:t>
            </a:r>
          </a:p>
          <a:p>
            <a:r>
              <a:rPr lang="en-US" b="1" dirty="0" smtClean="0"/>
              <a:t>Record </a:t>
            </a:r>
            <a:r>
              <a:rPr lang="en-US" b="1" dirty="0"/>
              <a:t>times for each event, from time sheets on results slip</a:t>
            </a:r>
            <a:r>
              <a:rPr lang="en-US" b="1" dirty="0" smtClean="0"/>
              <a:t>.</a:t>
            </a:r>
            <a:endParaRPr lang="en-US" b="1" dirty="0"/>
          </a:p>
          <a:p>
            <a:r>
              <a:rPr lang="en-US" b="1" dirty="0" smtClean="0"/>
              <a:t> Send Result </a:t>
            </a:r>
            <a:r>
              <a:rPr lang="en-US" b="1" dirty="0"/>
              <a:t>sheets </a:t>
            </a:r>
            <a:r>
              <a:rPr lang="en-US" b="1" dirty="0" smtClean="0"/>
              <a:t> </a:t>
            </a:r>
            <a:r>
              <a:rPr lang="en-US" b="1" dirty="0"/>
              <a:t>to Recording Room </a:t>
            </a:r>
            <a:r>
              <a:rPr lang="en-US" b="1" dirty="0" smtClean="0"/>
              <a:t>for grand result.</a:t>
            </a:r>
          </a:p>
          <a:p>
            <a:r>
              <a:rPr lang="en-US" b="1" dirty="0" smtClean="0"/>
              <a:t> </a:t>
            </a:r>
            <a:r>
              <a:rPr lang="en-US" b="1" dirty="0"/>
              <a:t>Record results with Computer Person.</a:t>
            </a:r>
          </a:p>
        </p:txBody>
      </p:sp>
    </p:spTree>
    <p:extLst>
      <p:ext uri="{BB962C8B-B14F-4D97-AF65-F5344CB8AC3E}">
        <p14:creationId xmlns:p14="http://schemas.microsoft.com/office/powerpoint/2010/main" val="25039687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Additional Officials</a:t>
            </a:r>
            <a:endParaRPr lang="en-US" dirty="0"/>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pPr marL="0" indent="0" algn="ctr">
              <a:buNone/>
            </a:pPr>
            <a:r>
              <a:rPr lang="en-US" b="1" dirty="0" smtClean="0">
                <a:solidFill>
                  <a:srgbClr val="00B050"/>
                </a:solidFill>
              </a:rPr>
              <a:t>iii - </a:t>
            </a:r>
            <a:r>
              <a:rPr lang="en-US" b="1" dirty="0">
                <a:solidFill>
                  <a:srgbClr val="00B050"/>
                </a:solidFill>
              </a:rPr>
              <a:t>Assistant Commissioner</a:t>
            </a:r>
          </a:p>
          <a:p>
            <a:r>
              <a:rPr lang="en-US" b="1" dirty="0" smtClean="0"/>
              <a:t>Assistant Commissioner is </a:t>
            </a:r>
            <a:r>
              <a:rPr lang="en-US" b="1" dirty="0"/>
              <a:t>the Chief Controlling </a:t>
            </a:r>
            <a:r>
              <a:rPr lang="en-US" b="1" dirty="0" smtClean="0"/>
              <a:t>Authority.</a:t>
            </a:r>
            <a:r>
              <a:rPr lang="en-US" b="1" dirty="0"/>
              <a:t> </a:t>
            </a:r>
            <a:endParaRPr lang="en-US" b="1" dirty="0" smtClean="0"/>
          </a:p>
          <a:p>
            <a:r>
              <a:rPr lang="en-US" b="1" dirty="0"/>
              <a:t>Assistant Commissioner is </a:t>
            </a:r>
            <a:r>
              <a:rPr lang="en-US" b="1" dirty="0" smtClean="0"/>
              <a:t>called </a:t>
            </a:r>
            <a:r>
              <a:rPr lang="en-US" b="1" dirty="0"/>
              <a:t>upon to perform a host of other functions related to general </a:t>
            </a:r>
            <a:r>
              <a:rPr lang="en-US" b="1" dirty="0" smtClean="0"/>
              <a:t>administration.</a:t>
            </a:r>
            <a:endParaRPr lang="en-US" b="1" dirty="0"/>
          </a:p>
        </p:txBody>
      </p:sp>
    </p:spTree>
    <p:extLst>
      <p:ext uri="{BB962C8B-B14F-4D97-AF65-F5344CB8AC3E}">
        <p14:creationId xmlns:p14="http://schemas.microsoft.com/office/powerpoint/2010/main" val="1479722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style>
          <a:lnRef idx="2">
            <a:schemeClr val="dk1"/>
          </a:lnRef>
          <a:fillRef idx="1">
            <a:schemeClr val="lt1"/>
          </a:fillRef>
          <a:effectRef idx="0">
            <a:schemeClr val="dk1"/>
          </a:effectRef>
          <a:fontRef idx="minor">
            <a:schemeClr val="dk1"/>
          </a:fontRef>
        </p:style>
        <p:txBody>
          <a:bodyPr>
            <a:normAutofit fontScale="90000"/>
          </a:bodyPr>
          <a:lstStyle/>
          <a:p>
            <a:r>
              <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Additional Officials</a:t>
            </a:r>
            <a:endParaRPr lang="en-US" dirty="0"/>
          </a:p>
        </p:txBody>
      </p:sp>
      <p:sp>
        <p:nvSpPr>
          <p:cNvPr id="3" name="Content Placeholder 2"/>
          <p:cNvSpPr>
            <a:spLocks noGrp="1"/>
          </p:cNvSpPr>
          <p:nvPr>
            <p:ph idx="1"/>
          </p:nvPr>
        </p:nvSpPr>
        <p:spPr>
          <a:xfrm>
            <a:off x="457200" y="1066800"/>
            <a:ext cx="8229600" cy="5715000"/>
          </a:xfrm>
        </p:spPr>
        <p:style>
          <a:lnRef idx="2">
            <a:schemeClr val="dk1"/>
          </a:lnRef>
          <a:fillRef idx="1">
            <a:schemeClr val="lt1"/>
          </a:fillRef>
          <a:effectRef idx="0">
            <a:schemeClr val="dk1"/>
          </a:effectRef>
          <a:fontRef idx="minor">
            <a:schemeClr val="dk1"/>
          </a:fontRef>
        </p:style>
        <p:txBody>
          <a:bodyPr>
            <a:normAutofit fontScale="70000" lnSpcReduction="20000"/>
          </a:bodyPr>
          <a:lstStyle/>
          <a:p>
            <a:pPr marL="0" indent="0" algn="ctr">
              <a:buNone/>
            </a:pPr>
            <a:r>
              <a:rPr lang="en-US" sz="4000" b="1" dirty="0" smtClean="0">
                <a:solidFill>
                  <a:srgbClr val="00B050"/>
                </a:solidFill>
              </a:rPr>
              <a:t>iv - </a:t>
            </a:r>
            <a:r>
              <a:rPr lang="en-US" sz="4000" b="1" dirty="0">
                <a:solidFill>
                  <a:srgbClr val="00B050"/>
                </a:solidFill>
              </a:rPr>
              <a:t>Official Surveyor </a:t>
            </a:r>
          </a:p>
          <a:p>
            <a:r>
              <a:rPr lang="en-US" sz="4000" b="1" dirty="0" smtClean="0"/>
              <a:t>Surveyor </a:t>
            </a:r>
            <a:r>
              <a:rPr lang="en-US" sz="4000" b="1" dirty="0"/>
              <a:t>Prepare and maintain sketches, maps, reports, and legal descriptions of surveys in order to describe, certify, and assume liability for work performed</a:t>
            </a:r>
            <a:r>
              <a:rPr lang="en-US" sz="4000" b="1" dirty="0" smtClean="0"/>
              <a:t>.</a:t>
            </a:r>
          </a:p>
          <a:p>
            <a:r>
              <a:rPr lang="en-US" sz="4000" b="1" dirty="0" smtClean="0"/>
              <a:t>Verify </a:t>
            </a:r>
            <a:r>
              <a:rPr lang="en-US" sz="4000" b="1" dirty="0"/>
              <a:t>the accuracy of survey data, including measurements and calculations conducted at survey sites</a:t>
            </a:r>
            <a:r>
              <a:rPr lang="en-US" sz="4000" b="1" dirty="0" smtClean="0"/>
              <a:t>.</a:t>
            </a:r>
          </a:p>
          <a:p>
            <a:r>
              <a:rPr lang="en-US" sz="4000" b="1" dirty="0"/>
              <a:t> Record the results of surveys, including the shape, </a:t>
            </a:r>
            <a:r>
              <a:rPr lang="en-US" sz="4000" b="1" dirty="0" smtClean="0"/>
              <a:t>location, </a:t>
            </a:r>
            <a:r>
              <a:rPr lang="en-US" sz="4000" b="1" dirty="0"/>
              <a:t>and dimensions of land or land features</a:t>
            </a:r>
            <a:r>
              <a:rPr lang="en-US" sz="4000" b="1" dirty="0" smtClean="0"/>
              <a:t>.</a:t>
            </a:r>
          </a:p>
          <a:p>
            <a:r>
              <a:rPr lang="en-US" sz="4000" b="1" dirty="0"/>
              <a:t> Calculate heights, depths, relative positions, property lines, and other characteristics of </a:t>
            </a:r>
            <a:r>
              <a:rPr lang="en-US" sz="4000" b="1" dirty="0" smtClean="0"/>
              <a:t>land.</a:t>
            </a:r>
          </a:p>
          <a:p>
            <a:r>
              <a:rPr lang="en-US" sz="4000" b="1" dirty="0" smtClean="0"/>
              <a:t>Prepare and </a:t>
            </a:r>
            <a:r>
              <a:rPr lang="en-US" sz="4000" b="1" dirty="0"/>
              <a:t>supervise preparation of all data, </a:t>
            </a:r>
            <a:r>
              <a:rPr lang="en-US" sz="4000" b="1" dirty="0" smtClean="0"/>
              <a:t>charts, </a:t>
            </a:r>
            <a:r>
              <a:rPr lang="en-US" sz="4000" b="1" dirty="0"/>
              <a:t>maps, records, and documents related to surveys.</a:t>
            </a:r>
            <a:r>
              <a:rPr lang="en-US" sz="4000" b="1" dirty="0" smtClean="0"/>
              <a:t> </a:t>
            </a:r>
            <a:endParaRPr lang="en-US" sz="4000" b="1" dirty="0"/>
          </a:p>
        </p:txBody>
      </p:sp>
    </p:spTree>
    <p:extLst>
      <p:ext uri="{BB962C8B-B14F-4D97-AF65-F5344CB8AC3E}">
        <p14:creationId xmlns:p14="http://schemas.microsoft.com/office/powerpoint/2010/main" val="13764965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525963"/>
          </a:xfrm>
        </p:spPr>
        <p:style>
          <a:lnRef idx="2">
            <a:schemeClr val="dk1"/>
          </a:lnRef>
          <a:fillRef idx="1">
            <a:schemeClr val="lt1"/>
          </a:fillRef>
          <a:effectRef idx="0">
            <a:schemeClr val="dk1"/>
          </a:effectRef>
          <a:fontRef idx="minor">
            <a:schemeClr val="dk1"/>
          </a:fontRef>
        </p:style>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indent="0">
              <a:buNone/>
            </a:pPr>
            <a:endPar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marL="0" indent="0">
              <a:buNone/>
            </a:pPr>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marL="0" indent="0">
              <a:buNone/>
            </a:pPr>
            <a:endPar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marL="0" indent="0">
              <a:buNone/>
            </a:pPr>
            <a:r>
              <a:rPr lang="en-US"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Thank You!!!!!!!</a:t>
            </a:r>
            <a:endParaRPr lang="en-US"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3985032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style>
          <a:lnRef idx="2">
            <a:schemeClr val="dk1"/>
          </a:lnRef>
          <a:fillRef idx="1">
            <a:schemeClr val="lt1"/>
          </a:fillRef>
          <a:effectRef idx="0">
            <a:schemeClr val="dk1"/>
          </a:effectRef>
          <a:fontRef idx="minor">
            <a:schemeClr val="dk1"/>
          </a:fontRef>
        </p:style>
        <p:txBody>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 International Officials</a:t>
            </a:r>
            <a:endParaRPr lang="en-US" dirty="0"/>
          </a:p>
        </p:txBody>
      </p:sp>
      <p:sp>
        <p:nvSpPr>
          <p:cNvPr id="3" name="Content Placeholder 2"/>
          <p:cNvSpPr>
            <a:spLocks noGrp="1"/>
          </p:cNvSpPr>
          <p:nvPr>
            <p:ph idx="1"/>
          </p:nvPr>
        </p:nvSpPr>
        <p:spPr>
          <a:xfrm>
            <a:off x="457200" y="1371600"/>
            <a:ext cx="8229600" cy="5105400"/>
          </a:xfrm>
        </p:spPr>
        <p:style>
          <a:lnRef idx="2">
            <a:schemeClr val="dk1"/>
          </a:lnRef>
          <a:fillRef idx="1">
            <a:schemeClr val="lt1"/>
          </a:fillRef>
          <a:effectRef idx="0">
            <a:schemeClr val="dk1"/>
          </a:effectRef>
          <a:fontRef idx="minor">
            <a:schemeClr val="dk1"/>
          </a:fontRef>
        </p:style>
        <p:txBody>
          <a:bodyPr>
            <a:normAutofit fontScale="85000" lnSpcReduction="10000"/>
          </a:bodyPr>
          <a:lstStyle/>
          <a:p>
            <a:pPr marL="0" indent="0" algn="ctr">
              <a:buNone/>
            </a:pPr>
            <a:r>
              <a:rPr lang="en-US" b="1" dirty="0" smtClean="0">
                <a:solidFill>
                  <a:srgbClr val="00B050"/>
                </a:solidFill>
              </a:rPr>
              <a:t>II – Technical Delegates</a:t>
            </a:r>
          </a:p>
          <a:p>
            <a:r>
              <a:rPr lang="en-US" b="1" dirty="0" smtClean="0">
                <a:solidFill>
                  <a:schemeClr val="tx1"/>
                </a:solidFill>
              </a:rPr>
              <a:t>The technical delegates are responsible for all technical necessary preparation for holding of the athletic events.</a:t>
            </a:r>
          </a:p>
          <a:p>
            <a:r>
              <a:rPr lang="en-US" b="1" dirty="0" smtClean="0">
                <a:solidFill>
                  <a:schemeClr val="tx1"/>
                </a:solidFill>
              </a:rPr>
              <a:t>They shall ensure that the technical regulations are issued to all competing members in good time before competition.</a:t>
            </a:r>
          </a:p>
          <a:p>
            <a:r>
              <a:rPr lang="en-US" b="1" dirty="0" smtClean="0">
                <a:solidFill>
                  <a:schemeClr val="tx1"/>
                </a:solidFill>
              </a:rPr>
              <a:t>They shall arrange heats and qualifying rounds and the groups for combined events competition.</a:t>
            </a:r>
          </a:p>
          <a:p>
            <a:r>
              <a:rPr lang="en-US" b="1" dirty="0" smtClean="0">
                <a:solidFill>
                  <a:schemeClr val="tx1"/>
                </a:solidFill>
              </a:rPr>
              <a:t>The technical delegates shall submit written reports to IAAF.</a:t>
            </a:r>
          </a:p>
          <a:p>
            <a:r>
              <a:rPr lang="en-US" b="1" dirty="0" smtClean="0">
                <a:solidFill>
                  <a:schemeClr val="tx1"/>
                </a:solidFill>
              </a:rPr>
              <a:t>They shall cooperate with </a:t>
            </a:r>
            <a:r>
              <a:rPr lang="en-US" b="1" dirty="0" smtClean="0"/>
              <a:t>Organizational Delegates.</a:t>
            </a:r>
            <a:r>
              <a:rPr lang="en-US" b="1" dirty="0" smtClean="0">
                <a:solidFill>
                  <a:schemeClr val="tx1"/>
                </a:solidFill>
              </a:rPr>
              <a:t> </a:t>
            </a:r>
          </a:p>
          <a:p>
            <a:endParaRPr lang="en-US" b="1" dirty="0" smtClean="0">
              <a:solidFill>
                <a:schemeClr val="tx1"/>
              </a:solidFill>
            </a:endParaRPr>
          </a:p>
          <a:p>
            <a:endParaRPr lang="en-US" b="1" dirty="0">
              <a:solidFill>
                <a:schemeClr val="tx1"/>
              </a:solidFill>
            </a:endParaRPr>
          </a:p>
        </p:txBody>
      </p:sp>
    </p:spTree>
    <p:extLst>
      <p:ext uri="{BB962C8B-B14F-4D97-AF65-F5344CB8AC3E}">
        <p14:creationId xmlns:p14="http://schemas.microsoft.com/office/powerpoint/2010/main" val="4102836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 International Officials</a:t>
            </a:r>
            <a:endParaRPr lang="en-US" dirty="0"/>
          </a:p>
        </p:txBody>
      </p:sp>
      <p:sp>
        <p:nvSpPr>
          <p:cNvPr id="3" name="Content Placeholder 2"/>
          <p:cNvSpPr>
            <a:spLocks noGrp="1"/>
          </p:cNvSpPr>
          <p:nvPr>
            <p:ph idx="1"/>
          </p:nvPr>
        </p:nvSpPr>
        <p:spPr>
          <a:xfrm>
            <a:off x="457200" y="1600200"/>
            <a:ext cx="8229600" cy="4876800"/>
          </a:xfrm>
        </p:spPr>
        <p:style>
          <a:lnRef idx="2">
            <a:schemeClr val="dk1"/>
          </a:lnRef>
          <a:fillRef idx="1">
            <a:schemeClr val="lt1"/>
          </a:fillRef>
          <a:effectRef idx="0">
            <a:schemeClr val="dk1"/>
          </a:effectRef>
          <a:fontRef idx="minor">
            <a:schemeClr val="dk1"/>
          </a:fontRef>
        </p:style>
        <p:txBody>
          <a:bodyPr/>
          <a:lstStyle/>
          <a:p>
            <a:pPr marL="0" indent="0" algn="ctr">
              <a:buNone/>
            </a:pPr>
            <a:r>
              <a:rPr lang="en-US" b="1" dirty="0" smtClean="0">
                <a:solidFill>
                  <a:srgbClr val="00B050"/>
                </a:solidFill>
              </a:rPr>
              <a:t>III – Medical Delegate</a:t>
            </a:r>
          </a:p>
          <a:p>
            <a:r>
              <a:rPr lang="en-US" b="1" dirty="0" smtClean="0"/>
              <a:t>The Medical Delegate shall have authority on all medical matters.</a:t>
            </a:r>
          </a:p>
          <a:p>
            <a:r>
              <a:rPr lang="en-US" b="1" dirty="0" smtClean="0"/>
              <a:t>He shall ensure adequate facilities for medical examination, treatment and emergency care will be available at the site of competition.</a:t>
            </a:r>
          </a:p>
          <a:p>
            <a:r>
              <a:rPr lang="en-US" b="1" dirty="0" smtClean="0"/>
              <a:t>The Medical Delegate shall also have the authority to arrange the test for gender.</a:t>
            </a:r>
          </a:p>
          <a:p>
            <a:endParaRPr lang="en-US" dirty="0"/>
          </a:p>
        </p:txBody>
      </p:sp>
    </p:spTree>
    <p:extLst>
      <p:ext uri="{BB962C8B-B14F-4D97-AF65-F5344CB8AC3E}">
        <p14:creationId xmlns:p14="http://schemas.microsoft.com/office/powerpoint/2010/main" val="4102836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 International Officials</a:t>
            </a:r>
            <a:endParaRPr lang="en-US" dirty="0"/>
          </a:p>
        </p:txBody>
      </p:sp>
      <p:sp>
        <p:nvSpPr>
          <p:cNvPr id="3" name="Content Placeholder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pPr marL="0" indent="0" algn="ctr">
              <a:buNone/>
            </a:pPr>
            <a:r>
              <a:rPr lang="en-US" b="1" dirty="0" smtClean="0">
                <a:solidFill>
                  <a:srgbClr val="00B050"/>
                </a:solidFill>
              </a:rPr>
              <a:t>IV – Doping Control Delegate</a:t>
            </a:r>
          </a:p>
          <a:p>
            <a:r>
              <a:rPr lang="en-US" b="1" dirty="0" smtClean="0"/>
              <a:t>The Doping Control Delegate shall liaise with the organizing committee to ensure that suitable facilities are provided for the conduct of doping control.</a:t>
            </a:r>
          </a:p>
          <a:p>
            <a:r>
              <a:rPr lang="en-US" b="1" dirty="0" smtClean="0"/>
              <a:t>He shall be responsible  for all matters relating to doping control.</a:t>
            </a:r>
          </a:p>
          <a:p>
            <a:endParaRPr lang="en-US" b="1" dirty="0"/>
          </a:p>
        </p:txBody>
      </p:sp>
    </p:spTree>
    <p:extLst>
      <p:ext uri="{BB962C8B-B14F-4D97-AF65-F5344CB8AC3E}">
        <p14:creationId xmlns:p14="http://schemas.microsoft.com/office/powerpoint/2010/main" val="15362470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 International Officials</a:t>
            </a:r>
            <a:endParaRPr lang="en-US" dirty="0"/>
          </a:p>
        </p:txBody>
      </p:sp>
      <p:sp>
        <p:nvSpPr>
          <p:cNvPr id="3" name="Content Placeholder 2"/>
          <p:cNvSpPr>
            <a:spLocks noGrp="1"/>
          </p:cNvSpPr>
          <p:nvPr>
            <p:ph idx="1"/>
          </p:nvPr>
        </p:nvSpPr>
        <p:spPr>
          <a:xfrm>
            <a:off x="457200" y="1600200"/>
            <a:ext cx="8229600" cy="4953000"/>
          </a:xfrm>
        </p:spPr>
        <p:style>
          <a:lnRef idx="2">
            <a:schemeClr val="dk1"/>
          </a:lnRef>
          <a:fillRef idx="1">
            <a:schemeClr val="lt1"/>
          </a:fillRef>
          <a:effectRef idx="0">
            <a:schemeClr val="dk1"/>
          </a:effectRef>
          <a:fontRef idx="minor">
            <a:schemeClr val="dk1"/>
          </a:fontRef>
        </p:style>
        <p:txBody>
          <a:bodyPr>
            <a:normAutofit/>
          </a:bodyPr>
          <a:lstStyle/>
          <a:p>
            <a:pPr marL="0" indent="0" algn="ctr">
              <a:buNone/>
            </a:pPr>
            <a:r>
              <a:rPr lang="en-US" b="1" dirty="0" smtClean="0">
                <a:solidFill>
                  <a:srgbClr val="00B050"/>
                </a:solidFill>
              </a:rPr>
              <a:t>V – International Technical Officials</a:t>
            </a:r>
          </a:p>
          <a:p>
            <a:r>
              <a:rPr lang="en-US" b="1" dirty="0" smtClean="0"/>
              <a:t>The International Technical Official provide all necessary support to the referees of the event.</a:t>
            </a:r>
          </a:p>
          <a:p>
            <a:r>
              <a:rPr lang="en-US" b="1" dirty="0" smtClean="0"/>
              <a:t>The International Technical Officials must be present at all time when an event which have been assigned is in progress.</a:t>
            </a:r>
          </a:p>
          <a:p>
            <a:r>
              <a:rPr lang="en-US" b="1" dirty="0" smtClean="0"/>
              <a:t>At the conclusion of field events they shall also  sign the result card.</a:t>
            </a:r>
          </a:p>
          <a:p>
            <a:endParaRPr lang="en-US" dirty="0"/>
          </a:p>
        </p:txBody>
      </p:sp>
    </p:spTree>
    <p:extLst>
      <p:ext uri="{BB962C8B-B14F-4D97-AF65-F5344CB8AC3E}">
        <p14:creationId xmlns:p14="http://schemas.microsoft.com/office/powerpoint/2010/main" val="1479722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 International Officials</a:t>
            </a:r>
            <a:endParaRPr lang="en-US" dirty="0"/>
          </a:p>
        </p:txBody>
      </p:sp>
      <p:sp>
        <p:nvSpPr>
          <p:cNvPr id="3" name="Content Placeholder 2"/>
          <p:cNvSpPr>
            <a:spLocks noGrp="1"/>
          </p:cNvSpPr>
          <p:nvPr>
            <p:ph idx="1"/>
          </p:nvPr>
        </p:nvSpPr>
        <p:spPr>
          <a:xfrm>
            <a:off x="457200" y="1600200"/>
            <a:ext cx="8229600" cy="5029200"/>
          </a:xfrm>
        </p:spPr>
        <p:style>
          <a:lnRef idx="2">
            <a:schemeClr val="dk1"/>
          </a:lnRef>
          <a:fillRef idx="1">
            <a:schemeClr val="lt1"/>
          </a:fillRef>
          <a:effectRef idx="0">
            <a:schemeClr val="dk1"/>
          </a:effectRef>
          <a:fontRef idx="minor">
            <a:schemeClr val="dk1"/>
          </a:fontRef>
        </p:style>
        <p:txBody>
          <a:bodyPr>
            <a:normAutofit fontScale="92500"/>
          </a:bodyPr>
          <a:lstStyle/>
          <a:p>
            <a:pPr marL="0" indent="0" algn="ctr">
              <a:buNone/>
            </a:pPr>
            <a:r>
              <a:rPr lang="en-US" b="1" dirty="0" smtClean="0">
                <a:solidFill>
                  <a:srgbClr val="00B050"/>
                </a:solidFill>
              </a:rPr>
              <a:t>VI – International Race Walking Judge/ Area Race Walking Judge</a:t>
            </a:r>
          </a:p>
          <a:p>
            <a:r>
              <a:rPr lang="en-US" b="1" dirty="0" smtClean="0"/>
              <a:t>International Race Walking Judge shall provide all necessary support  to the competition organizer.</a:t>
            </a:r>
          </a:p>
          <a:p>
            <a:r>
              <a:rPr lang="en-US" b="1" dirty="0" smtClean="0"/>
              <a:t>They must be present at all time when an event which have been assigned is in progress.</a:t>
            </a:r>
          </a:p>
          <a:p>
            <a:r>
              <a:rPr lang="en-US" b="1" dirty="0" smtClean="0"/>
              <a:t>They should ensure that the conduct of the competition is in full conformity with IAAF Technical Rules and Regulation.</a:t>
            </a:r>
          </a:p>
          <a:p>
            <a:endParaRPr lang="en-US" dirty="0" smtClean="0"/>
          </a:p>
          <a:p>
            <a:endParaRPr lang="en-US" dirty="0"/>
          </a:p>
        </p:txBody>
      </p:sp>
    </p:spTree>
    <p:extLst>
      <p:ext uri="{BB962C8B-B14F-4D97-AF65-F5344CB8AC3E}">
        <p14:creationId xmlns:p14="http://schemas.microsoft.com/office/powerpoint/2010/main" val="1376496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1 - International Officials</a:t>
            </a:r>
            <a:endParaRPr lang="en-US" dirty="0"/>
          </a:p>
        </p:txBody>
      </p:sp>
      <p:sp>
        <p:nvSpPr>
          <p:cNvPr id="3" name="Content Placeholder 2"/>
          <p:cNvSpPr>
            <a:spLocks noGrp="1"/>
          </p:cNvSpPr>
          <p:nvPr>
            <p:ph idx="1"/>
          </p:nvPr>
        </p:nvSpPr>
        <p:spPr>
          <a:xfrm>
            <a:off x="457200" y="1600200"/>
            <a:ext cx="8229600" cy="4953000"/>
          </a:xfrm>
        </p:spPr>
        <p:style>
          <a:lnRef idx="2">
            <a:schemeClr val="dk1"/>
          </a:lnRef>
          <a:fillRef idx="1">
            <a:schemeClr val="lt1"/>
          </a:fillRef>
          <a:effectRef idx="0">
            <a:schemeClr val="dk1"/>
          </a:effectRef>
          <a:fontRef idx="minor">
            <a:schemeClr val="dk1"/>
          </a:fontRef>
        </p:style>
        <p:txBody>
          <a:bodyPr>
            <a:normAutofit fontScale="92500" lnSpcReduction="10000"/>
          </a:bodyPr>
          <a:lstStyle/>
          <a:p>
            <a:pPr marL="0" indent="0" algn="ctr">
              <a:buNone/>
            </a:pPr>
            <a:r>
              <a:rPr lang="en-US" b="1" dirty="0" smtClean="0">
                <a:solidFill>
                  <a:srgbClr val="00B050"/>
                </a:solidFill>
              </a:rPr>
              <a:t>VII – International Road Race Measurer</a:t>
            </a:r>
          </a:p>
          <a:p>
            <a:r>
              <a:rPr lang="en-US" b="1" dirty="0" smtClean="0">
                <a:solidFill>
                  <a:schemeClr val="tx1"/>
                </a:solidFill>
              </a:rPr>
              <a:t>The  International Road Race Measurer shall measure the distance before the competition.</a:t>
            </a:r>
          </a:p>
          <a:p>
            <a:r>
              <a:rPr lang="en-US" b="1" dirty="0" smtClean="0">
                <a:solidFill>
                  <a:schemeClr val="tx1"/>
                </a:solidFill>
              </a:rPr>
              <a:t>The  International Road Race Measurer shall help the organization committee.</a:t>
            </a:r>
          </a:p>
          <a:p>
            <a:r>
              <a:rPr lang="en-US" b="1" dirty="0" smtClean="0"/>
              <a:t>They must be present at all time when an event which have been assigned is in progress.</a:t>
            </a:r>
          </a:p>
          <a:p>
            <a:r>
              <a:rPr lang="en-US" b="1" dirty="0" smtClean="0"/>
              <a:t>They should ensure that the conduct of the competition is in full conformity with IAAF Technical Rules and Regulation.</a:t>
            </a:r>
          </a:p>
          <a:p>
            <a:endParaRPr lang="en-US" b="1" dirty="0" smtClean="0">
              <a:solidFill>
                <a:srgbClr val="00B050"/>
              </a:solidFill>
            </a:endParaRPr>
          </a:p>
          <a:p>
            <a:endParaRPr lang="en-US" b="1" dirty="0" smtClean="0">
              <a:solidFill>
                <a:srgbClr val="00B050"/>
              </a:solidFill>
            </a:endParaRPr>
          </a:p>
          <a:p>
            <a:endParaRPr lang="en-US" dirty="0"/>
          </a:p>
        </p:txBody>
      </p:sp>
    </p:spTree>
    <p:extLst>
      <p:ext uri="{BB962C8B-B14F-4D97-AF65-F5344CB8AC3E}">
        <p14:creationId xmlns:p14="http://schemas.microsoft.com/office/powerpoint/2010/main" val="23985032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327</TotalTime>
  <Words>1848</Words>
  <Application>Microsoft Office PowerPoint</Application>
  <PresentationFormat>On-screen Show (4:3)</PresentationFormat>
  <Paragraphs>218</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Organization and Administration of Athletic Competitions</vt:lpstr>
      <vt:lpstr>Officials</vt:lpstr>
      <vt:lpstr>1 - International Officials</vt:lpstr>
      <vt:lpstr>1 - International Officials</vt:lpstr>
      <vt:lpstr>1 - International Officials</vt:lpstr>
      <vt:lpstr>1 - International Officials</vt:lpstr>
      <vt:lpstr>1 - International Officials</vt:lpstr>
      <vt:lpstr>1 - International Officials</vt:lpstr>
      <vt:lpstr>1 - International Officials</vt:lpstr>
      <vt:lpstr>1 - International Officials</vt:lpstr>
      <vt:lpstr>1 - International Officials</vt:lpstr>
      <vt:lpstr>1 - International Officials</vt:lpstr>
      <vt:lpstr>2- Officials of Competition</vt:lpstr>
      <vt:lpstr>i - Management Officials</vt:lpstr>
      <vt:lpstr> ii - Competition Officials </vt:lpstr>
      <vt:lpstr>ii - Competition Officials</vt:lpstr>
      <vt:lpstr> iii - Additional Officials </vt:lpstr>
      <vt:lpstr>Management Officials</vt:lpstr>
      <vt:lpstr>Management Officials</vt:lpstr>
      <vt:lpstr>Management Officials</vt:lpstr>
      <vt:lpstr>Management Officials</vt:lpstr>
      <vt:lpstr>Competition Officials</vt:lpstr>
      <vt:lpstr>Competition Officials</vt:lpstr>
      <vt:lpstr>Competition Officials</vt:lpstr>
      <vt:lpstr>Competition Officials</vt:lpstr>
      <vt:lpstr>Competition Officials</vt:lpstr>
      <vt:lpstr>Competition Officials</vt:lpstr>
      <vt:lpstr>Competition Officials</vt:lpstr>
      <vt:lpstr>Competition Officials</vt:lpstr>
      <vt:lpstr>Competition Officials</vt:lpstr>
      <vt:lpstr>Competition Officials</vt:lpstr>
      <vt:lpstr>Competition Officials</vt:lpstr>
      <vt:lpstr>Competition Officials</vt:lpstr>
      <vt:lpstr>Competition Officials</vt:lpstr>
      <vt:lpstr>Additional Officials</vt:lpstr>
      <vt:lpstr>Additional Officials</vt:lpstr>
      <vt:lpstr>Additional Officials</vt:lpstr>
      <vt:lpstr>Additional Officials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Organization and Administration of Athletic Competitions</dc:title>
  <dc:creator>Waqas Ihsan</dc:creator>
  <cp:lastModifiedBy>Aamir Ch</cp:lastModifiedBy>
  <cp:revision>35</cp:revision>
  <dcterms:created xsi:type="dcterms:W3CDTF">2016-06-10T03:34:37Z</dcterms:created>
  <dcterms:modified xsi:type="dcterms:W3CDTF">2020-03-27T16:17:19Z</dcterms:modified>
</cp:coreProperties>
</file>